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56" r:id="rId2"/>
    <p:sldId id="257" r:id="rId3"/>
    <p:sldId id="259" r:id="rId4"/>
    <p:sldId id="273" r:id="rId5"/>
    <p:sldId id="262" r:id="rId6"/>
    <p:sldId id="260" r:id="rId7"/>
    <p:sldId id="261" r:id="rId8"/>
    <p:sldId id="263" r:id="rId9"/>
    <p:sldId id="264" r:id="rId10"/>
    <p:sldId id="275" r:id="rId11"/>
    <p:sldId id="277" r:id="rId12"/>
    <p:sldId id="276" r:id="rId13"/>
    <p:sldId id="265" r:id="rId14"/>
    <p:sldId id="267" r:id="rId15"/>
    <p:sldId id="266" r:id="rId16"/>
    <p:sldId id="268" r:id="rId17"/>
    <p:sldId id="269" r:id="rId18"/>
    <p:sldId id="271" r:id="rId19"/>
    <p:sldId id="272" r:id="rId20"/>
    <p:sldId id="274" r:id="rId21"/>
    <p:sldId id="270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996633"/>
    <a:srgbClr val="FF99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9" autoAdjust="0"/>
    <p:restoredTop sz="94660"/>
  </p:normalViewPr>
  <p:slideViewPr>
    <p:cSldViewPr>
      <p:cViewPr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97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0981180-AB1A-46B5-BA21-B92F6A9A0F4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A14BF5-33B4-43B9-8668-DC6D700EFEE8}" type="slidenum">
              <a:rPr lang="ru-RU"/>
              <a:pPr/>
              <a:t>20</a:t>
            </a:fld>
            <a:endParaRPr lang="ru-RU"/>
          </a:p>
        </p:txBody>
      </p:sp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На загадки настроены триггеры.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FC2B-C3D1-4043-8187-5E87BF6B1BE1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D97C-AFD1-4EC3-961F-0BECD6495A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FC2B-C3D1-4043-8187-5E87BF6B1BE1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D97C-AFD1-4EC3-961F-0BECD6495A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FC2B-C3D1-4043-8187-5E87BF6B1BE1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D97C-AFD1-4EC3-961F-0BECD6495A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FC2B-C3D1-4043-8187-5E87BF6B1BE1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D97C-AFD1-4EC3-961F-0BECD6495A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FC2B-C3D1-4043-8187-5E87BF6B1BE1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D97C-AFD1-4EC3-961F-0BECD6495A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FC2B-C3D1-4043-8187-5E87BF6B1BE1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D97C-AFD1-4EC3-961F-0BECD6495A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FC2B-C3D1-4043-8187-5E87BF6B1BE1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D97C-AFD1-4EC3-961F-0BECD6495A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FC2B-C3D1-4043-8187-5E87BF6B1BE1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D97C-AFD1-4EC3-961F-0BECD6495A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FC2B-C3D1-4043-8187-5E87BF6B1BE1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D97C-AFD1-4EC3-961F-0BECD6495A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FC2B-C3D1-4043-8187-5E87BF6B1BE1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D97C-AFD1-4EC3-961F-0BECD6495A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FC2B-C3D1-4043-8187-5E87BF6B1BE1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D97C-AFD1-4EC3-961F-0BECD6495A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FFC2B-C3D1-4043-8187-5E87BF6B1BE1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5D97C-AFD1-4EC3-961F-0BECD6495A5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7" descr="embl_shk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64613" y="0"/>
            <a:ext cx="179387" cy="169863"/>
          </a:xfrm>
          <a:prstGeom prst="rect">
            <a:avLst/>
          </a:prstGeom>
          <a:noFill/>
        </p:spPr>
      </p:pic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6570663"/>
            <a:ext cx="91440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900">
                <a:solidFill>
                  <a:schemeClr val="bg1"/>
                </a:solidFill>
                <a:latin typeface="Times New Roman" pitchFamily="18" charset="0"/>
              </a:rPr>
              <a:t>Лазарева Лидия Андреевна,</a:t>
            </a:r>
            <a:r>
              <a:rPr lang="en-US" sz="9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900">
                <a:solidFill>
                  <a:schemeClr val="bg1"/>
                </a:solidFill>
                <a:latin typeface="Times New Roman" pitchFamily="18" charset="0"/>
              </a:rPr>
              <a:t> учитель начальных классов, </a:t>
            </a:r>
            <a:r>
              <a:rPr lang="en-US" sz="9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900">
                <a:solidFill>
                  <a:schemeClr val="bg1"/>
                </a:solidFill>
                <a:latin typeface="Times New Roman" pitchFamily="18" charset="0"/>
              </a:rPr>
              <a:t>Рижская основная школа «ПАРДАУГАВА», </a:t>
            </a:r>
            <a:r>
              <a:rPr lang="en-US" sz="9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900">
                <a:solidFill>
                  <a:schemeClr val="bg1"/>
                </a:solidFill>
                <a:latin typeface="Times New Roman" pitchFamily="18" charset="0"/>
              </a:rPr>
              <a:t>Рига, </a:t>
            </a:r>
            <a:r>
              <a:rPr lang="en-US" sz="9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900">
                <a:solidFill>
                  <a:schemeClr val="bg1"/>
                </a:solidFill>
                <a:latin typeface="Times New Roman" pitchFamily="18" charset="0"/>
              </a:rPr>
              <a:t>2009</a:t>
            </a:r>
            <a:r>
              <a:rPr lang="en-US" sz="900">
                <a:solidFill>
                  <a:schemeClr val="bg1"/>
                </a:solidFill>
                <a:latin typeface="Times New Roman" pitchFamily="18" charset="0"/>
              </a:rPr>
              <a:t>,  e-mail: lazareva@pdps.lv</a:t>
            </a:r>
            <a:endParaRPr lang="ru-RU" sz="90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ru-RU" sz="90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ru-RU" sz="10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My%20Documents\osen_v_stihah\&#1055;&#1086;&#1087;&#1086;&#1083;&#1079;&#1077;&#1085;&#1100;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My%20Documents\osen_v_stihah\&#1057;&#1080;&#1085;&#1080;&#1094;&#1072;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3.xml"/><Relationship Id="rId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текст-космоса-листьев-рамки-осени-22620582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156" b="90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6" name="Picture 8" descr="271849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33375"/>
            <a:ext cx="8496300" cy="6210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2124075" y="3789363"/>
            <a:ext cx="5040313" cy="1125537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ОСЕНЬ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124075" y="5373688"/>
            <a:ext cx="5040313" cy="5238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в стихах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текст-космоса-листьев-рамки-осени-22620582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156" b="90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604" name="WordArt 4"/>
          <p:cNvSpPr>
            <a:spLocks noChangeArrowheads="1" noChangeShapeType="1" noTextEdit="1"/>
          </p:cNvSpPr>
          <p:nvPr/>
        </p:nvSpPr>
        <p:spPr bwMode="auto">
          <a:xfrm>
            <a:off x="1547664" y="1484784"/>
            <a:ext cx="6120680" cy="576064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ЧЕЙ ГОЛОС?</a:t>
            </a:r>
          </a:p>
        </p:txBody>
      </p:sp>
      <p:pic>
        <p:nvPicPr>
          <p:cNvPr id="25606" name="Picture 6" descr="Klest_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2348880"/>
            <a:ext cx="3757613" cy="2584450"/>
          </a:xfrm>
          <a:prstGeom prst="rect">
            <a:avLst/>
          </a:prstGeom>
          <a:noFill/>
        </p:spPr>
      </p:pic>
      <p:pic>
        <p:nvPicPr>
          <p:cNvPr id="25607" name="Picture 7" descr="popolze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2708275"/>
            <a:ext cx="3105150" cy="3678238"/>
          </a:xfrm>
          <a:prstGeom prst="rect">
            <a:avLst/>
          </a:prstGeom>
          <a:noFill/>
        </p:spPr>
      </p:pic>
      <p:pic>
        <p:nvPicPr>
          <p:cNvPr id="25611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klest-elovik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541338" y="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3" fill="hold"/>
                                        <p:tgtEl>
                                          <p:spTgt spid="256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6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екст-космоса-листьев-рамки-осени-22620582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156" b="90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7652" name="Picture 4" descr="popolze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2060575"/>
            <a:ext cx="3105150" cy="3678238"/>
          </a:xfrm>
          <a:prstGeom prst="rect">
            <a:avLst/>
          </a:prstGeom>
          <a:noFill/>
        </p:spPr>
      </p:pic>
      <p:pic>
        <p:nvPicPr>
          <p:cNvPr id="27653" name="Поползень.mp3">
            <a:hlinkClick r:id="" action="ppaction://media"/>
          </p:cNvPr>
          <p:cNvPicPr>
            <a:picLocks noGrp="1" noRot="1" noChangeAspect="1" noChangeArrowheads="1"/>
          </p:cNvPicPr>
          <p:nvPr>
            <p:ph/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-684213" y="0"/>
            <a:ext cx="304800" cy="304800"/>
          </a:xfrm>
          <a:ln/>
        </p:spPr>
      </p:pic>
      <p:pic>
        <p:nvPicPr>
          <p:cNvPr id="27655" name="Picture 7" descr="vorob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908050"/>
            <a:ext cx="4022725" cy="356235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65" fill="hold"/>
                                        <p:tgtEl>
                                          <p:spTgt spid="276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6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екст-космоса-листьев-рамки-осени-22620582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156" b="90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6628" name="Picture 4" descr="vorob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1916832"/>
            <a:ext cx="4022725" cy="3562350"/>
          </a:xfrm>
          <a:prstGeom prst="rect">
            <a:avLst/>
          </a:prstGeom>
          <a:noFill/>
        </p:spPr>
      </p:pic>
      <p:pic>
        <p:nvPicPr>
          <p:cNvPr id="26629" name="Picture 5" descr="Sinic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476250"/>
            <a:ext cx="4321175" cy="2752725"/>
          </a:xfrm>
          <a:prstGeom prst="rect">
            <a:avLst/>
          </a:prstGeom>
          <a:noFill/>
        </p:spPr>
      </p:pic>
      <p:pic>
        <p:nvPicPr>
          <p:cNvPr id="26631" name="Синиц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684213" y="6921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59" fill="hold"/>
                                        <p:tgtEl>
                                          <p:spTgt spid="266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3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6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екст-космоса-листьев-рамки-осени-22620582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156" b="90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268" name="Picture 4" descr="3973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33375"/>
            <a:ext cx="8496300" cy="6191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572000" y="3179763"/>
            <a:ext cx="4125913" cy="3022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Когда сквозная паутина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Разносит нити ясных дней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И под окном у селянина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Далекий благовест слышней,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Мы не грустим, пугаясь снова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Дыханья близкого зимы,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А голос лета прожитого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Яснее понимаем мы.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екст-космоса-листьев-рамки-осени-22620582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156" b="90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317" name="Picture 5" descr="gandex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33375"/>
            <a:ext cx="8496300" cy="6262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68313" y="846138"/>
            <a:ext cx="4391025" cy="5283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>
                <a:solidFill>
                  <a:schemeClr val="bg1"/>
                </a:solidFill>
                <a:latin typeface="Times New Roman" pitchFamily="18" charset="0"/>
              </a:rPr>
              <a:t>Ты пришло уже, небо туманное,</a:t>
            </a:r>
            <a:br>
              <a:rPr lang="ru-RU" sz="20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000">
                <a:solidFill>
                  <a:schemeClr val="bg1"/>
                </a:solidFill>
                <a:latin typeface="Times New Roman" pitchFamily="18" charset="0"/>
              </a:rPr>
              <a:t>Ты рассыпалось мелким дождем,</a:t>
            </a:r>
            <a:br>
              <a:rPr lang="ru-RU" sz="20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000">
                <a:solidFill>
                  <a:schemeClr val="bg1"/>
                </a:solidFill>
                <a:latin typeface="Times New Roman" pitchFamily="18" charset="0"/>
              </a:rPr>
              <a:t>Ты повеяло холодом, сыростью</a:t>
            </a:r>
            <a:br>
              <a:rPr lang="ru-RU" sz="20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000">
                <a:solidFill>
                  <a:schemeClr val="bg1"/>
                </a:solidFill>
                <a:latin typeface="Times New Roman" pitchFamily="18" charset="0"/>
              </a:rPr>
              <a:t>В опечаленном крае моем.</a:t>
            </a:r>
            <a:br>
              <a:rPr lang="ru-RU" sz="20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000">
                <a:solidFill>
                  <a:schemeClr val="bg1"/>
                </a:solidFill>
                <a:latin typeface="Times New Roman" pitchFamily="18" charset="0"/>
              </a:rPr>
              <a:t>Улетели куда-то все пташечки;</a:t>
            </a:r>
            <a:br>
              <a:rPr lang="ru-RU" sz="20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000">
                <a:solidFill>
                  <a:schemeClr val="bg1"/>
                </a:solidFill>
                <a:latin typeface="Times New Roman" pitchFamily="18" charset="0"/>
              </a:rPr>
              <a:t>Лишь ворона, на голом суку</a:t>
            </a:r>
            <a:br>
              <a:rPr lang="ru-RU" sz="20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000">
                <a:solidFill>
                  <a:schemeClr val="bg1"/>
                </a:solidFill>
                <a:latin typeface="Times New Roman" pitchFamily="18" charset="0"/>
              </a:rPr>
              <a:t>Сидя, жалобно каркает, каркает -</a:t>
            </a:r>
            <a:br>
              <a:rPr lang="ru-RU" sz="20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000">
                <a:solidFill>
                  <a:schemeClr val="bg1"/>
                </a:solidFill>
                <a:latin typeface="Times New Roman" pitchFamily="18" charset="0"/>
              </a:rPr>
              <a:t>И наводит на сердце тоску.</a:t>
            </a:r>
            <a:br>
              <a:rPr lang="ru-RU" sz="20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000">
                <a:solidFill>
                  <a:schemeClr val="bg1"/>
                </a:solidFill>
                <a:latin typeface="Times New Roman" pitchFamily="18" charset="0"/>
              </a:rPr>
              <a:t>Как же сердцу-то грустно и холодно!</a:t>
            </a:r>
            <a:br>
              <a:rPr lang="ru-RU" sz="20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000">
                <a:solidFill>
                  <a:schemeClr val="bg1"/>
                </a:solidFill>
                <a:latin typeface="Times New Roman" pitchFamily="18" charset="0"/>
              </a:rPr>
              <a:t>Как же сжалось, бедняжка, в груди!</a:t>
            </a:r>
            <a:br>
              <a:rPr lang="ru-RU" sz="20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000">
                <a:solidFill>
                  <a:schemeClr val="bg1"/>
                </a:solidFill>
                <a:latin typeface="Times New Roman" pitchFamily="18" charset="0"/>
              </a:rPr>
              <a:t>А ему бы все вдаль, словно ласточке,</a:t>
            </a:r>
            <a:br>
              <a:rPr lang="ru-RU" sz="20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000">
                <a:solidFill>
                  <a:schemeClr val="bg1"/>
                </a:solidFill>
                <a:latin typeface="Times New Roman" pitchFamily="18" charset="0"/>
              </a:rPr>
              <a:t>В теплый край бы хотелось идти...</a:t>
            </a:r>
            <a:br>
              <a:rPr lang="ru-RU" sz="20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000">
                <a:solidFill>
                  <a:schemeClr val="bg1"/>
                </a:solidFill>
                <a:latin typeface="Times New Roman" pitchFamily="18" charset="0"/>
              </a:rPr>
              <a:t>Не бывать тебе, сердце печальное,</a:t>
            </a:r>
            <a:br>
              <a:rPr lang="ru-RU" sz="20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000">
                <a:solidFill>
                  <a:schemeClr val="bg1"/>
                </a:solidFill>
                <a:latin typeface="Times New Roman" pitchFamily="18" charset="0"/>
              </a:rPr>
              <a:t>В этих светлых и теплых краях,</a:t>
            </a:r>
            <a:br>
              <a:rPr lang="ru-RU" sz="20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000">
                <a:solidFill>
                  <a:schemeClr val="bg1"/>
                </a:solidFill>
                <a:latin typeface="Times New Roman" pitchFamily="18" charset="0"/>
              </a:rPr>
              <a:t>Тебя сгубят под серыми тучами</a:t>
            </a:r>
            <a:br>
              <a:rPr lang="ru-RU" sz="20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000">
                <a:solidFill>
                  <a:schemeClr val="bg1"/>
                </a:solidFill>
                <a:latin typeface="Times New Roman" pitchFamily="18" charset="0"/>
              </a:rPr>
              <a:t>И схоронят в холодных снегах.</a:t>
            </a:r>
            <a:br>
              <a:rPr lang="ru-RU" sz="2000">
                <a:solidFill>
                  <a:schemeClr val="bg1"/>
                </a:solidFill>
                <a:latin typeface="Times New Roman" pitchFamily="18" charset="0"/>
              </a:rPr>
            </a:br>
            <a:endParaRPr lang="ru-RU" sz="200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3319" name="Picture 7" descr="coron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063" y="1484313"/>
            <a:ext cx="3100387" cy="3100387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екст-космоса-листьев-рамки-осени-22620582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156" b="90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295" name="Picture 7" descr="%D0%91%D1%80%D1%83%D1%81%D0%BD%D0%B8%D0%BA%D0%B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33375"/>
            <a:ext cx="8496300" cy="6210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003800" y="1557338"/>
            <a:ext cx="3587750" cy="4848225"/>
          </a:xfrm>
          <a:prstGeom prst="rect">
            <a:avLst/>
          </a:prstGeom>
          <a:solidFill>
            <a:srgbClr val="FF99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Поспевает брусника,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Стали дни холоднее.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И от птичьего крика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В сердце только грустнее.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Стаи птиц улетают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Прочь за синее море.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Все деревья блистают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В разноцветном уборе.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Солнце реже смеётся,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Нет в цветах благовонья.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Скоро Осень проснётся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И заплачет спросонья.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endParaRPr lang="ru-RU" sz="24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текст-космоса-листьев-рамки-осени-22620582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156" b="90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342" name="Picture 6" descr="3946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33375"/>
            <a:ext cx="8496300" cy="6191250"/>
          </a:xfrm>
          <a:prstGeom prst="rect">
            <a:avLst/>
          </a:prstGeom>
          <a:noFill/>
        </p:spPr>
      </p:pic>
      <p:grpSp>
        <p:nvGrpSpPr>
          <p:cNvPr id="14343" name="Group 7"/>
          <p:cNvGrpSpPr>
            <a:grpSpLocks/>
          </p:cNvGrpSpPr>
          <p:nvPr/>
        </p:nvGrpSpPr>
        <p:grpSpPr bwMode="auto">
          <a:xfrm>
            <a:off x="6084888" y="549275"/>
            <a:ext cx="2528887" cy="2528888"/>
            <a:chOff x="-1593" y="3022"/>
            <a:chExt cx="1593" cy="1593"/>
          </a:xfrm>
        </p:grpSpPr>
        <p:pic>
          <p:nvPicPr>
            <p:cNvPr id="14344" name="Picture 8" descr="e5da780382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1593" y="3022"/>
              <a:ext cx="1593" cy="1593"/>
            </a:xfrm>
            <a:prstGeom prst="rect">
              <a:avLst/>
            </a:prstGeom>
            <a:noFill/>
          </p:spPr>
        </p:pic>
        <p:sp>
          <p:nvSpPr>
            <p:cNvPr id="14345" name="Oval 9"/>
            <p:cNvSpPr>
              <a:spLocks noChangeArrowheads="1"/>
            </p:cNvSpPr>
            <p:nvPr/>
          </p:nvSpPr>
          <p:spPr bwMode="auto">
            <a:xfrm>
              <a:off x="-1321" y="3340"/>
              <a:ext cx="998" cy="907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6" name="AutoShape 10"/>
            <p:cNvSpPr>
              <a:spLocks noChangeArrowheads="1"/>
            </p:cNvSpPr>
            <p:nvPr/>
          </p:nvSpPr>
          <p:spPr bwMode="auto">
            <a:xfrm>
              <a:off x="-1412" y="3612"/>
              <a:ext cx="1224" cy="363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000" b="1">
                  <a:latin typeface="Times New Roman" pitchFamily="18" charset="0"/>
                </a:rPr>
                <a:t>НОЯБРЬ</a:t>
              </a:r>
            </a:p>
          </p:txBody>
        </p:sp>
      </p:grpSp>
      <p:pic>
        <p:nvPicPr>
          <p:cNvPr id="14347" name="Picture 11" descr="0dd6dfc1507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38" y="3429000"/>
            <a:ext cx="3092450" cy="266541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текст-космоса-листьев-рамки-осени-22620582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156" b="90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4" name="Picture 4" descr="g207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33375"/>
            <a:ext cx="8496300" cy="6210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34988" y="2632075"/>
            <a:ext cx="4584700" cy="3752850"/>
          </a:xfrm>
          <a:prstGeom prst="rect">
            <a:avLst/>
          </a:prstGeom>
          <a:solidFill>
            <a:srgbClr val="FF99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Уж небо осенью дышало,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Уж реже солнышко блистало,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Короче становился день,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Лесов таинственная сень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С печальным шумом обнажалась.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Ложился на поля туман,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Гусей крикливых караван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Тянулся к югу: приближалась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Довольно скучная пора;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Стоял ноябрь уж у двора. </a:t>
            </a:r>
          </a:p>
        </p:txBody>
      </p:sp>
      <p:pic>
        <p:nvPicPr>
          <p:cNvPr id="15366" name="Picture 6" descr="gu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549275"/>
            <a:ext cx="1428750" cy="1209675"/>
          </a:xfrm>
          <a:prstGeom prst="rect">
            <a:avLst/>
          </a:prstGeom>
          <a:noFill/>
        </p:spPr>
      </p:pic>
      <p:pic>
        <p:nvPicPr>
          <p:cNvPr id="15367" name="Picture 7" descr="gu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5750" y="908050"/>
            <a:ext cx="1428750" cy="1209675"/>
          </a:xfrm>
          <a:prstGeom prst="rect">
            <a:avLst/>
          </a:prstGeom>
          <a:noFill/>
        </p:spPr>
      </p:pic>
      <p:pic>
        <p:nvPicPr>
          <p:cNvPr id="15368" name="Picture 8" descr="gu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1412875"/>
            <a:ext cx="1428750" cy="120967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текст-космоса-листьев-рамки-осени-22620582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156" b="90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412" name="Picture 4" descr="Голуби_в_осенней_луже_1024x768_photowall_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33375"/>
            <a:ext cx="8496300" cy="6191250"/>
          </a:xfrm>
          <a:prstGeom prst="rect">
            <a:avLst/>
          </a:prstGeom>
          <a:noFill/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4500563" y="549275"/>
            <a:ext cx="4051300" cy="4848225"/>
          </a:xfrm>
          <a:prstGeom prst="rect">
            <a:avLst/>
          </a:prstGeom>
          <a:solidFill>
            <a:srgbClr val="FF99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Заунывный ветер гонит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Стаю туч на край небес.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Ель надломленная стонет,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Глухо шепчет темный лес.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На ручей, рябой и пестрый,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За листком летит листок,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И струей, сухой и острой;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Набегает холодок.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Полумрак на все ложится,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Налетев со всех сторон,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С криком в воздухе кружится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Стая галок и ворон...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endParaRPr lang="ru-RU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7415" name="Picture 7" descr="Galk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975" y="836613"/>
            <a:ext cx="1871663" cy="1517650"/>
          </a:xfrm>
          <a:prstGeom prst="rect">
            <a:avLst/>
          </a:prstGeom>
          <a:noFill/>
        </p:spPr>
      </p:pic>
      <p:pic>
        <p:nvPicPr>
          <p:cNvPr id="17416" name="Picture 8" descr="Galk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4941888"/>
            <a:ext cx="1728787" cy="151765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екст-космоса-листьев-рамки-осени-22620582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156" b="90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443" name="Picture 11" descr="alay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33375"/>
            <a:ext cx="8496300" cy="6264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468313" y="476250"/>
            <a:ext cx="3068637" cy="4483100"/>
          </a:xfrm>
          <a:prstGeom prst="rect">
            <a:avLst/>
          </a:prstGeom>
          <a:solidFill>
            <a:srgbClr val="FF99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Скучная картина!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Тучи без конца,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Дождик так и льется,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Лужи у крыльца...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Чахлая рябина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Мокнет под окном,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Смотрит деревушка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Сереньким пятном.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Что ты рано в гости,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Осень, к нам пришла?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Еще просит сердце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Света и тепла!....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текст-космоса-листьев-рамки-осени-22620582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156" b="90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104" name="Picture 32" descr="oboi (68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8450"/>
            <a:ext cx="8496300" cy="6259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684213" y="4941888"/>
            <a:ext cx="7632700" cy="1366837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Где</a:t>
            </a:r>
            <a:r>
              <a:rPr lang="en-US" sz="3600" b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ж </a:t>
            </a:r>
            <a:r>
              <a:rPr lang="ru-RU" sz="36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ты бродишь,</a:t>
            </a:r>
          </a:p>
          <a:p>
            <a:pPr algn="ctr"/>
            <a:r>
              <a:rPr lang="ru-RU" sz="36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ОСЕНЬ?</a:t>
            </a:r>
          </a:p>
        </p:txBody>
      </p:sp>
      <p:sp>
        <p:nvSpPr>
          <p:cNvPr id="3100" name="AutoShape 2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011863" y="1125538"/>
            <a:ext cx="2376487" cy="2303462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ОКТЯБРЬ</a:t>
            </a:r>
          </a:p>
        </p:txBody>
      </p:sp>
      <p:sp>
        <p:nvSpPr>
          <p:cNvPr id="3101" name="AutoShape 2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55650" y="1054100"/>
            <a:ext cx="2376488" cy="2303463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СЕНТЯБРЬ</a:t>
            </a:r>
          </a:p>
        </p:txBody>
      </p:sp>
      <p:sp>
        <p:nvSpPr>
          <p:cNvPr id="3102" name="AutoShape 3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348038" y="2349500"/>
            <a:ext cx="2376487" cy="2303463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НОЯБРЬ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0" grpId="0" animBg="1"/>
      <p:bldP spid="3101" grpId="0" animBg="1"/>
      <p:bldP spid="310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текст-космоса-листьев-рамки-осени-22620582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156" b="90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483768" y="1196752"/>
            <a:ext cx="211602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</a:rPr>
              <a:t>В сенокос горька, </a:t>
            </a:r>
            <a:endParaRPr lang="en-US" dirty="0">
              <a:latin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</a:rPr>
              <a:t>А в мороз - сладка, </a:t>
            </a:r>
            <a:endParaRPr lang="en-US" dirty="0">
              <a:latin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</a:rPr>
              <a:t>Что за ягодка она?</a:t>
            </a:r>
            <a:br>
              <a:rPr lang="ru-RU" dirty="0">
                <a:latin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572000" y="2636912"/>
            <a:ext cx="275838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</a:rPr>
              <a:t>На привале нам помог:</a:t>
            </a:r>
            <a:endParaRPr lang="en-US" dirty="0">
              <a:latin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</a:rPr>
              <a:t>Суп варил, картошку пек. </a:t>
            </a:r>
            <a:endParaRPr lang="en-US" dirty="0">
              <a:latin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</a:rPr>
              <a:t>Для похода — хорошо,</a:t>
            </a:r>
            <a:endParaRPr lang="en-US" dirty="0">
              <a:latin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</a:rPr>
              <a:t> Но с собой не понесешь.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2068370" y="4293096"/>
            <a:ext cx="271965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</a:rPr>
              <a:t>И на горке, и под горкой,</a:t>
            </a:r>
            <a:endParaRPr lang="en-US" dirty="0">
              <a:latin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</a:rPr>
              <a:t> Под березой и под елкой </a:t>
            </a:r>
            <a:endParaRPr lang="en-US" dirty="0">
              <a:latin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</a:rPr>
              <a:t>Хороводами и в ряд </a:t>
            </a:r>
            <a:endParaRPr lang="en-US" dirty="0">
              <a:latin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</a:rPr>
              <a:t>В шапках молодцы стоят.</a:t>
            </a:r>
          </a:p>
        </p:txBody>
      </p:sp>
      <p:pic>
        <p:nvPicPr>
          <p:cNvPr id="24583" name="Picture 7" descr="i1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060848"/>
            <a:ext cx="2447925" cy="2054225"/>
          </a:xfrm>
          <a:prstGeom prst="rect">
            <a:avLst/>
          </a:prstGeom>
          <a:noFill/>
        </p:spPr>
      </p:pic>
      <p:pic>
        <p:nvPicPr>
          <p:cNvPr id="24584" name="Picture 8" descr="beli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005064"/>
            <a:ext cx="1439962" cy="1872208"/>
          </a:xfrm>
          <a:prstGeom prst="rect">
            <a:avLst/>
          </a:prstGeom>
          <a:noFill/>
        </p:spPr>
      </p:pic>
      <p:pic>
        <p:nvPicPr>
          <p:cNvPr id="24585" name="Picture 9" descr="Ryab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476250"/>
            <a:ext cx="2519362" cy="189071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5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5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екст-космоса-листьев-рамки-осени-22620582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156" b="90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392" name="Picture 8" descr="ff4a4238b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33375"/>
            <a:ext cx="8496300" cy="6191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611188" y="549275"/>
            <a:ext cx="4281487" cy="3387725"/>
          </a:xfrm>
          <a:prstGeom prst="rect">
            <a:avLst/>
          </a:prstGeom>
          <a:solidFill>
            <a:srgbClr val="FF99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Еще вчера, на солнце млея,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Последним лес дрожал листом,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И озимь, пышно зеленея,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Лежала бархатным ковром.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...Сегодня вдруг исчезло лето;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Бело, безжизненно кругом,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Земля и небо — все одето -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Каким-то тусклым серебром...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endParaRPr lang="ru-RU" sz="24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текст-космоса-листьев-рамки-осени-22620582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156" b="90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9" name="Picture 9" descr="u185_5133_utrenniy_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33375"/>
            <a:ext cx="8496300" cy="6265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468313" y="3860800"/>
            <a:ext cx="2528887" cy="2528888"/>
            <a:chOff x="521" y="300"/>
            <a:chExt cx="1593" cy="1593"/>
          </a:xfrm>
        </p:grpSpPr>
        <p:pic>
          <p:nvPicPr>
            <p:cNvPr id="5126" name="Picture 6" descr="e5da780382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1" y="300"/>
              <a:ext cx="1593" cy="1593"/>
            </a:xfrm>
            <a:prstGeom prst="rect">
              <a:avLst/>
            </a:prstGeom>
            <a:noFill/>
          </p:spPr>
        </p:pic>
        <p:sp>
          <p:nvSpPr>
            <p:cNvPr id="5127" name="Oval 7"/>
            <p:cNvSpPr>
              <a:spLocks noChangeArrowheads="1"/>
            </p:cNvSpPr>
            <p:nvPr/>
          </p:nvSpPr>
          <p:spPr bwMode="auto">
            <a:xfrm>
              <a:off x="793" y="618"/>
              <a:ext cx="998" cy="907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8" name="AutoShape 8"/>
            <p:cNvSpPr>
              <a:spLocks noChangeArrowheads="1"/>
            </p:cNvSpPr>
            <p:nvPr/>
          </p:nvSpPr>
          <p:spPr bwMode="auto">
            <a:xfrm>
              <a:off x="703" y="935"/>
              <a:ext cx="1224" cy="363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000" b="1">
                  <a:latin typeface="Times New Roman" pitchFamily="18" charset="0"/>
                </a:rPr>
                <a:t>СЕНТЯБРЬ</a:t>
              </a:r>
            </a:p>
          </p:txBody>
        </p:sp>
      </p:grpSp>
      <p:pic>
        <p:nvPicPr>
          <p:cNvPr id="5130" name="Picture 10" descr="ez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5084763"/>
            <a:ext cx="1933575" cy="13843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екст-космоса-листьев-рамки-осени-22620582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156" b="90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537" name="Picture 9" descr="0_319a_c69a4d9e_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33375"/>
            <a:ext cx="8496300" cy="623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3348038" y="3357563"/>
            <a:ext cx="5224462" cy="3022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Есть в осени первоначальной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Короткая, но дивная пора —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Весь день стоит как бы хрустальный,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И лучезарны вечера...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Пустеет воздух, птиц не слышно боле,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Но далеко еще до первых зимних бурь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И льется чистая и теплая лазурь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На отдыхающее поле...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екст-космоса-листьев-рамки-осени-22620582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156" b="90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198" name="Picture 6" descr="Осенние_желтые_листья_1024x768_photowall_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33375"/>
            <a:ext cx="8496300" cy="6191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539750" y="3106738"/>
            <a:ext cx="5672138" cy="3022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Осенние листья по ветру кружат,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Осенние листья в тревоге вопят: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"Всё гибнет, всё гибнет! Ты черен и гол,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О лес наш родимый, конец твой пришел!"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Не слышит тревоги их царственный лес.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Под темной лазурью суровых небес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Его спеленали могучие сны,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И зреет в нем сила для новой весны.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екст-космоса-листьев-рамки-осени-22620582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156" b="90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50" name="Picture 6" descr="белый_1024x768_photowall_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33375"/>
            <a:ext cx="8496300" cy="6210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611188" y="4076700"/>
            <a:ext cx="4419600" cy="2292350"/>
          </a:xfrm>
          <a:prstGeom prst="rect">
            <a:avLst/>
          </a:prstGeom>
          <a:solidFill>
            <a:srgbClr val="FF99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Я – белый гриб, я – царь грибов,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Бесценный дар грибных лесов.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Росту в дубраве и в бору.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Прославлен широко в миру.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И если ты меня найдёшь, 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Узнаешь сам, как я хорош!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екст-космоса-листьев-рамки-осени-22620582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156" b="90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3" name="Picture 5" descr="291507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33375"/>
            <a:ext cx="8496300" cy="6210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5508625" y="1989138"/>
            <a:ext cx="3098800" cy="4483100"/>
          </a:xfrm>
          <a:prstGeom prst="rect">
            <a:avLst/>
          </a:prstGeom>
          <a:solidFill>
            <a:srgbClr val="FF99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В золотой карете,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Что с конём игрывым,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Проскакала осень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По лесам и нивам.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Добрая волшебница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Всё переиначила,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Ярко-жёлтым цветом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Землю разукрасила.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С неба сонный месяц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Чуду удивляется,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Всё кругом искрится,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Всё переливается.</a:t>
            </a:r>
            <a:r>
              <a:rPr lang="ru-RU"/>
              <a:t>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текст-космоса-листьев-рамки-осени-22620582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156" b="90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221" name="Picture 5" descr="oboi (6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33375"/>
            <a:ext cx="8496300" cy="6249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9222" name="Group 6"/>
          <p:cNvGrpSpPr>
            <a:grpSpLocks/>
          </p:cNvGrpSpPr>
          <p:nvPr/>
        </p:nvGrpSpPr>
        <p:grpSpPr bwMode="auto">
          <a:xfrm>
            <a:off x="6011863" y="3860800"/>
            <a:ext cx="2528887" cy="2528888"/>
            <a:chOff x="3833" y="346"/>
            <a:chExt cx="1593" cy="1593"/>
          </a:xfrm>
        </p:grpSpPr>
        <p:pic>
          <p:nvPicPr>
            <p:cNvPr id="9223" name="Picture 7" descr="e5da780382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33" y="346"/>
              <a:ext cx="1593" cy="1593"/>
            </a:xfrm>
            <a:prstGeom prst="rect">
              <a:avLst/>
            </a:prstGeom>
            <a:noFill/>
          </p:spPr>
        </p:pic>
        <p:sp>
          <p:nvSpPr>
            <p:cNvPr id="9224" name="Oval 8"/>
            <p:cNvSpPr>
              <a:spLocks noChangeArrowheads="1"/>
            </p:cNvSpPr>
            <p:nvPr/>
          </p:nvSpPr>
          <p:spPr bwMode="auto">
            <a:xfrm>
              <a:off x="4105" y="663"/>
              <a:ext cx="998" cy="907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5" name="AutoShape 9"/>
            <p:cNvSpPr>
              <a:spLocks noChangeArrowheads="1"/>
            </p:cNvSpPr>
            <p:nvPr/>
          </p:nvSpPr>
          <p:spPr bwMode="auto">
            <a:xfrm>
              <a:off x="4014" y="981"/>
              <a:ext cx="1224" cy="363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000" b="1">
                  <a:latin typeface="Times New Roman" pitchFamily="18" charset="0"/>
                </a:rPr>
                <a:t>ОКТЯБРЬ</a:t>
              </a:r>
            </a:p>
          </p:txBody>
        </p:sp>
      </p:grpSp>
      <p:pic>
        <p:nvPicPr>
          <p:cNvPr id="9227" name="Picture 11" descr="4cbb49e8a0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3213100"/>
            <a:ext cx="2528888" cy="321151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текст-космоса-листьев-рамки-осени-22620582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156" b="90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49" name="Picture 9" descr="_mg_68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33375"/>
            <a:ext cx="8496300" cy="6264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284663" y="4149725"/>
            <a:ext cx="4325937" cy="2292350"/>
          </a:xfrm>
          <a:prstGeom prst="rect">
            <a:avLst/>
          </a:prstGeom>
          <a:solidFill>
            <a:srgbClr val="FF99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В лесу заметней стала елка,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Он прибран засветло и пуст.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И оголенный, как метелка,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Забитый грязью у проселка,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Обдутый изморозью золкой,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Дрожит, свистит лозовый куст.</a:t>
            </a:r>
            <a:r>
              <a:rPr lang="ru-RU"/>
              <a:t> </a:t>
            </a:r>
          </a:p>
        </p:txBody>
      </p:sp>
      <p:pic>
        <p:nvPicPr>
          <p:cNvPr id="10246" name="Picture 6" descr="utk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476250"/>
            <a:ext cx="1114425" cy="857250"/>
          </a:xfrm>
          <a:prstGeom prst="rect">
            <a:avLst/>
          </a:prstGeom>
          <a:noFill/>
        </p:spPr>
      </p:pic>
      <p:pic>
        <p:nvPicPr>
          <p:cNvPr id="10247" name="Picture 7" descr="utk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908050"/>
            <a:ext cx="1114425" cy="857250"/>
          </a:xfrm>
          <a:prstGeom prst="rect">
            <a:avLst/>
          </a:prstGeom>
          <a:noFill/>
        </p:spPr>
      </p:pic>
      <p:pic>
        <p:nvPicPr>
          <p:cNvPr id="10248" name="Picture 8" descr="utk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1341438"/>
            <a:ext cx="1114425" cy="85725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</TotalTime>
  <Words>147</Words>
  <Application>Microsoft Office PowerPoint</Application>
  <PresentationFormat>Экран (4:3)</PresentationFormat>
  <Paragraphs>36</Paragraphs>
  <Slides>21</Slides>
  <Notes>1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Osen v stihah</dc:title>
  <dc:creator>L. Lazareva</dc:creator>
  <cp:lastModifiedBy>Improot</cp:lastModifiedBy>
  <cp:revision>34</cp:revision>
  <dcterms:created xsi:type="dcterms:W3CDTF">2009-07-24T06:14:16Z</dcterms:created>
  <dcterms:modified xsi:type="dcterms:W3CDTF">2016-12-06T12:34:28Z</dcterms:modified>
</cp:coreProperties>
</file>