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81" r:id="rId3"/>
    <p:sldId id="257" r:id="rId4"/>
    <p:sldId id="259" r:id="rId5"/>
    <p:sldId id="258" r:id="rId6"/>
    <p:sldId id="260" r:id="rId7"/>
    <p:sldId id="261" r:id="rId8"/>
    <p:sldId id="264" r:id="rId9"/>
    <p:sldId id="262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83" r:id="rId23"/>
    <p:sldId id="277" r:id="rId24"/>
    <p:sldId id="278" r:id="rId25"/>
    <p:sldId id="279" r:id="rId26"/>
    <p:sldId id="280" r:id="rId27"/>
    <p:sldId id="282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9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AC390-0CF9-4587-8A0F-343FDBFD0FA9}" type="datetimeFigureOut">
              <a:rPr lang="ru-RU"/>
              <a:pPr>
                <a:defRPr/>
              </a:pPr>
              <a:t>06.12.2016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55118-D03D-416C-AC0F-C27BD4A632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0F35E-E170-4418-8320-05415C7784C0}" type="datetimeFigureOut">
              <a:rPr lang="ru-RU"/>
              <a:pPr>
                <a:defRPr/>
              </a:pPr>
              <a:t>06.12.2016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2A980-EAA7-4655-8860-10297E686F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88AF6-0DBF-4606-AF4A-32B5F410A662}" type="datetimeFigureOut">
              <a:rPr lang="ru-RU"/>
              <a:pPr>
                <a:defRPr/>
              </a:pPr>
              <a:t>06.12.2016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B2371-9EFF-4120-A7A4-A4446AD6B4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6071F-78B3-4063-9C4B-C1AD8AA8A7C8}" type="datetimeFigureOut">
              <a:rPr lang="ru-RU"/>
              <a:pPr>
                <a:defRPr/>
              </a:pPr>
              <a:t>06.12.2016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7B3A4-0CC8-4F37-9A21-8D169F000E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AD0F3-35B9-4BDB-966A-93D551041AA7}" type="datetimeFigureOut">
              <a:rPr lang="ru-RU"/>
              <a:pPr>
                <a:defRPr/>
              </a:pPr>
              <a:t>06.12.2016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E5C1A-648B-4DF6-B01F-ECF02E99E8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C0FC3-7099-4D22-AC07-BBE0B6004419}" type="datetimeFigureOut">
              <a:rPr lang="ru-RU"/>
              <a:pPr>
                <a:defRPr/>
              </a:pPr>
              <a:t>06.12.2016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D83E5-E487-4B60-AF56-9AECFFE003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CBAE7-4B1E-48B3-A53C-6585EB2C8DCB}" type="datetimeFigureOut">
              <a:rPr lang="ru-RU"/>
              <a:pPr>
                <a:defRPr/>
              </a:pPr>
              <a:t>06.12.2016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81C82-CAD7-46EA-855B-EC32C2F99B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93DDB-FEA8-4BCA-893B-1E74EF2C8B31}" type="datetimeFigureOut">
              <a:rPr lang="ru-RU"/>
              <a:pPr>
                <a:defRPr/>
              </a:pPr>
              <a:t>06.12.2016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4500C-7433-4FA5-A2F9-5745DB12AB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F9A27-7E42-406D-A51D-913B7FAEAFD9}" type="datetimeFigureOut">
              <a:rPr lang="ru-RU"/>
              <a:pPr>
                <a:defRPr/>
              </a:pPr>
              <a:t>06.12.2016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008F3-7C8D-405A-BEE4-65AB042CDF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5FFD7-6645-40EE-A42E-8C0953530FC7}" type="datetimeFigureOut">
              <a:rPr lang="ru-RU"/>
              <a:pPr>
                <a:defRPr/>
              </a:pPr>
              <a:t>06.12.2016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47E41-29D4-4D8C-9D62-FF48615663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B0005-F002-471D-B59C-ADC1C8023681}" type="datetimeFigureOut">
              <a:rPr lang="ru-RU"/>
              <a:pPr>
                <a:defRPr/>
              </a:pPr>
              <a:t>06.12.2016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E80E7-ADA9-4F57-B114-A5170F0F01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020D2B-3678-4B17-A15C-85A91E0846CF}" type="datetimeFigureOut">
              <a:rPr lang="ru-RU"/>
              <a:pPr>
                <a:defRPr/>
              </a:pPr>
              <a:t>06.12.2016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3D9BB1B-E688-4BEB-825C-DBE4C0ED73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3" descr="743794869417eee8f444cab47e7_prev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385911"/>
            <a:ext cx="8099425" cy="606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Box 4"/>
          <p:cNvSpPr txBox="1">
            <a:spLocks noChangeArrowheads="1"/>
          </p:cNvSpPr>
          <p:nvPr/>
        </p:nvSpPr>
        <p:spPr bwMode="auto">
          <a:xfrm>
            <a:off x="1000125" y="4286250"/>
            <a:ext cx="69294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200">
                <a:solidFill>
                  <a:schemeClr val="bg1"/>
                </a:solidFill>
                <a:latin typeface="Monotype Corsiva" pitchFamily="66" charset="0"/>
              </a:rPr>
              <a:t>Художница -Осень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" descr="08347eaf7df38ffd5c8da4e619039ab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285750"/>
            <a:ext cx="8504237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Box 3"/>
          <p:cNvSpPr txBox="1">
            <a:spLocks noChangeArrowheads="1"/>
          </p:cNvSpPr>
          <p:nvPr/>
        </p:nvSpPr>
        <p:spPr bwMode="auto">
          <a:xfrm>
            <a:off x="357188" y="2928938"/>
            <a:ext cx="4143375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>
                <a:latin typeface="Times New Roman" pitchFamily="18" charset="0"/>
              </a:rPr>
              <a:t>Осень-река, твои берега пологи, </a:t>
            </a:r>
            <a:br>
              <a:rPr lang="ru-RU" sz="2000" b="1" i="1">
                <a:latin typeface="Times New Roman" pitchFamily="18" charset="0"/>
              </a:rPr>
            </a:br>
            <a:r>
              <a:rPr lang="ru-RU" sz="2000" b="1" i="1">
                <a:latin typeface="Times New Roman" pitchFamily="18" charset="0"/>
              </a:rPr>
              <a:t>в рыжей воде –</a:t>
            </a:r>
          </a:p>
          <a:p>
            <a:r>
              <a:rPr lang="ru-RU" sz="2000" b="1" i="1">
                <a:latin typeface="Times New Roman" pitchFamily="18" charset="0"/>
              </a:rPr>
              <a:t> медленно-золотой -</a:t>
            </a:r>
            <a:br>
              <a:rPr lang="ru-RU" sz="2000" b="1" i="1">
                <a:latin typeface="Times New Roman" pitchFamily="18" charset="0"/>
              </a:rPr>
            </a:br>
            <a:r>
              <a:rPr lang="ru-RU" sz="2000" b="1" i="1">
                <a:latin typeface="Times New Roman" pitchFamily="18" charset="0"/>
              </a:rPr>
              <a:t>праздничные леса омывают ноги, </a:t>
            </a:r>
            <a:br>
              <a:rPr lang="ru-RU" sz="2000" b="1" i="1">
                <a:latin typeface="Times New Roman" pitchFamily="18" charset="0"/>
              </a:rPr>
            </a:br>
            <a:r>
              <a:rPr lang="ru-RU" sz="2000" b="1" i="1">
                <a:latin typeface="Times New Roman" pitchFamily="18" charset="0"/>
              </a:rPr>
              <a:t>горняя бирюза распахнёт чертоги, </a:t>
            </a:r>
            <a:br>
              <a:rPr lang="ru-RU" sz="2000" b="1" i="1">
                <a:latin typeface="Times New Roman" pitchFamily="18" charset="0"/>
              </a:rPr>
            </a:br>
            <a:r>
              <a:rPr lang="ru-RU" sz="2000" b="1" i="1">
                <a:latin typeface="Times New Roman" pitchFamily="18" charset="0"/>
              </a:rPr>
              <a:t>вечность – в глаза, </a:t>
            </a:r>
            <a:br>
              <a:rPr lang="ru-RU" sz="2000" b="1" i="1">
                <a:latin typeface="Times New Roman" pitchFamily="18" charset="0"/>
              </a:rPr>
            </a:br>
            <a:r>
              <a:rPr lang="ru-RU" sz="2000" b="1" i="1">
                <a:latin typeface="Times New Roman" pitchFamily="18" charset="0"/>
              </a:rPr>
              <a:t>молодость – на постой. </a:t>
            </a:r>
            <a:br>
              <a:rPr lang="ru-RU" sz="2000" b="1" i="1">
                <a:latin typeface="Times New Roman" pitchFamily="18" charset="0"/>
              </a:rPr>
            </a:br>
            <a:r>
              <a:rPr lang="ru-RU" sz="2000" b="1" i="1">
                <a:latin typeface="Times New Roman" pitchFamily="18" charset="0"/>
              </a:rPr>
              <a:t>                     Светлана Холодова</a:t>
            </a:r>
          </a:p>
          <a:p>
            <a:endParaRPr lang="ru-RU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" descr="120583_1024_76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285750"/>
            <a:ext cx="8304212" cy="622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571500" y="3643313"/>
            <a:ext cx="6929438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>
                <a:solidFill>
                  <a:schemeClr val="bg1"/>
                </a:solidFill>
                <a:latin typeface="Times New Roman" pitchFamily="18" charset="0"/>
              </a:rPr>
              <a:t>Не приметить вершащейся драмы</a:t>
            </a:r>
            <a:br>
              <a:rPr lang="ru-RU" sz="2000" b="1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000" b="1" i="1">
                <a:solidFill>
                  <a:schemeClr val="bg1"/>
                </a:solidFill>
                <a:latin typeface="Times New Roman" pitchFamily="18" charset="0"/>
              </a:rPr>
              <a:t>В этой тихой, прозрачной поре: </a:t>
            </a:r>
            <a:br>
              <a:rPr lang="ru-RU" sz="2000" b="1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000" b="1" i="1">
                <a:solidFill>
                  <a:schemeClr val="bg1"/>
                </a:solidFill>
                <a:latin typeface="Times New Roman" pitchFamily="18" charset="0"/>
              </a:rPr>
              <a:t>Золотая картина без рамы -</a:t>
            </a:r>
            <a:br>
              <a:rPr lang="ru-RU" sz="2000" b="1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000" b="1" i="1">
                <a:solidFill>
                  <a:schemeClr val="bg1"/>
                </a:solidFill>
                <a:latin typeface="Times New Roman" pitchFamily="18" charset="0"/>
              </a:rPr>
              <a:t>Осень - тихо стоит во дворе. </a:t>
            </a:r>
            <a:br>
              <a:rPr lang="ru-RU" sz="2000" b="1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000" b="1" i="1">
                <a:solidFill>
                  <a:schemeClr val="bg1"/>
                </a:solidFill>
                <a:latin typeface="Times New Roman" pitchFamily="18" charset="0"/>
              </a:rPr>
              <a:t>Серебрится в углах паутина, </a:t>
            </a:r>
            <a:br>
              <a:rPr lang="ru-RU" sz="2000" b="1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000" b="1" i="1">
                <a:solidFill>
                  <a:schemeClr val="bg1"/>
                </a:solidFill>
                <a:latin typeface="Times New Roman" pitchFamily="18" charset="0"/>
              </a:rPr>
              <a:t>Осыпается золото крон, - </a:t>
            </a:r>
            <a:br>
              <a:rPr lang="ru-RU" sz="2000" b="1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000" b="1" i="1">
                <a:solidFill>
                  <a:schemeClr val="bg1"/>
                </a:solidFill>
                <a:latin typeface="Times New Roman" pitchFamily="18" charset="0"/>
              </a:rPr>
              <a:t>На глазах пропадает картина, </a:t>
            </a:r>
            <a:br>
              <a:rPr lang="ru-RU" sz="2000" b="1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000" b="1" i="1">
                <a:solidFill>
                  <a:schemeClr val="bg1"/>
                </a:solidFill>
                <a:latin typeface="Times New Roman" pitchFamily="18" charset="0"/>
              </a:rPr>
              <a:t>Тает, словно малиновый звон. </a:t>
            </a:r>
          </a:p>
          <a:p>
            <a:pPr algn="r"/>
            <a:r>
              <a:rPr lang="ru-RU" sz="2000" b="1" i="1">
                <a:solidFill>
                  <a:schemeClr val="bg1"/>
                </a:solidFill>
                <a:latin typeface="Times New Roman" pitchFamily="18" charset="0"/>
              </a:rPr>
              <a:t>Лариса Морозова- Цырлина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" descr="938776gmhham967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285750"/>
            <a:ext cx="8304212" cy="622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500063" y="3786188"/>
            <a:ext cx="6715125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chemeClr val="bg1"/>
                </a:solidFill>
              </a:rPr>
              <a:t>Волшебные краски художница-Осень</a:t>
            </a:r>
            <a:br>
              <a:rPr lang="ru-RU" sz="1600" b="1">
                <a:solidFill>
                  <a:schemeClr val="bg1"/>
                </a:solidFill>
              </a:rPr>
            </a:br>
            <a:r>
              <a:rPr lang="ru-RU" sz="1600" b="1">
                <a:solidFill>
                  <a:schemeClr val="bg1"/>
                </a:solidFill>
              </a:rPr>
              <a:t>Мешает уже на природной палитре.</a:t>
            </a:r>
            <a:br>
              <a:rPr lang="ru-RU" sz="1600" b="1">
                <a:solidFill>
                  <a:schemeClr val="bg1"/>
                </a:solidFill>
              </a:rPr>
            </a:br>
            <a:r>
              <a:rPr lang="ru-RU" sz="1600" b="1">
                <a:solidFill>
                  <a:schemeClr val="bg1"/>
                </a:solidFill>
              </a:rPr>
              <a:t>И кистью умело - по веткам, по листьям,</a:t>
            </a:r>
            <a:br>
              <a:rPr lang="ru-RU" sz="1600" b="1">
                <a:solidFill>
                  <a:schemeClr val="bg1"/>
                </a:solidFill>
              </a:rPr>
            </a:br>
            <a:r>
              <a:rPr lang="ru-RU" sz="1600" b="1">
                <a:solidFill>
                  <a:schemeClr val="bg1"/>
                </a:solidFill>
              </a:rPr>
              <a:t>Бросая на холст то оранжево-лисий,</a:t>
            </a:r>
            <a:br>
              <a:rPr lang="ru-RU" sz="1600" b="1">
                <a:solidFill>
                  <a:schemeClr val="bg1"/>
                </a:solidFill>
              </a:rPr>
            </a:br>
            <a:r>
              <a:rPr lang="ru-RU" sz="1600" b="1">
                <a:solidFill>
                  <a:schemeClr val="bg1"/>
                </a:solidFill>
              </a:rPr>
              <a:t>То цвет апельсиновый, чуть загорелый,</a:t>
            </a:r>
            <a:br>
              <a:rPr lang="ru-RU" sz="1600" b="1">
                <a:solidFill>
                  <a:schemeClr val="bg1"/>
                </a:solidFill>
              </a:rPr>
            </a:br>
            <a:r>
              <a:rPr lang="ru-RU" sz="1600" b="1">
                <a:solidFill>
                  <a:schemeClr val="bg1"/>
                </a:solidFill>
              </a:rPr>
              <a:t>То охру, то кадмий, а то золотистый -</a:t>
            </a:r>
            <a:br>
              <a:rPr lang="ru-RU" sz="1600" b="1">
                <a:solidFill>
                  <a:schemeClr val="bg1"/>
                </a:solidFill>
              </a:rPr>
            </a:br>
            <a:r>
              <a:rPr lang="ru-RU" sz="1600" b="1">
                <a:solidFill>
                  <a:schemeClr val="bg1"/>
                </a:solidFill>
              </a:rPr>
              <a:t>Привычно, размашисто, мастерски, смело.</a:t>
            </a:r>
            <a:br>
              <a:rPr lang="ru-RU" sz="1600" b="1">
                <a:solidFill>
                  <a:schemeClr val="bg1"/>
                </a:solidFill>
              </a:rPr>
            </a:br>
            <a:r>
              <a:rPr lang="ru-RU" sz="1600" b="1">
                <a:solidFill>
                  <a:schemeClr val="bg1"/>
                </a:solidFill>
              </a:rPr>
              <a:t>Легко и изящно, игриво и с чувством</a:t>
            </a:r>
            <a:br>
              <a:rPr lang="ru-RU" sz="1600" b="1">
                <a:solidFill>
                  <a:schemeClr val="bg1"/>
                </a:solidFill>
              </a:rPr>
            </a:br>
            <a:r>
              <a:rPr lang="ru-RU" sz="1600" b="1">
                <a:solidFill>
                  <a:schemeClr val="bg1"/>
                </a:solidFill>
              </a:rPr>
              <a:t>Вплетаются в желто- зеленую гриву</a:t>
            </a:r>
            <a:br>
              <a:rPr lang="ru-RU" sz="1600" b="1">
                <a:solidFill>
                  <a:schemeClr val="bg1"/>
                </a:solidFill>
              </a:rPr>
            </a:br>
            <a:r>
              <a:rPr lang="ru-RU" sz="1600" b="1">
                <a:solidFill>
                  <a:schemeClr val="bg1"/>
                </a:solidFill>
              </a:rPr>
              <a:t>Багряный, пурпурный с лиловым отливом:</a:t>
            </a:r>
            <a:br>
              <a:rPr lang="ru-RU" sz="1600" b="1">
                <a:solidFill>
                  <a:schemeClr val="bg1"/>
                </a:solidFill>
              </a:rPr>
            </a:br>
            <a:r>
              <a:rPr lang="ru-RU" sz="1600" b="1">
                <a:solidFill>
                  <a:schemeClr val="bg1"/>
                </a:solidFill>
              </a:rPr>
              <a:t>Немного – от вишни, немного – от сливы…    </a:t>
            </a:r>
            <a:r>
              <a:rPr lang="ru-RU" sz="1600" b="1" i="1">
                <a:solidFill>
                  <a:schemeClr val="bg1"/>
                </a:solidFill>
              </a:rPr>
              <a:t>Эдуард Чернухин</a:t>
            </a:r>
            <a:endParaRPr lang="ru-RU" sz="1600">
              <a:solidFill>
                <a:schemeClr val="bg1"/>
              </a:solidFill>
            </a:endParaRPr>
          </a:p>
          <a:p>
            <a:r>
              <a:rPr lang="ru-RU" sz="1600" b="1">
                <a:solidFill>
                  <a:schemeClr val="bg1"/>
                </a:solidFill>
              </a:rPr>
              <a:t/>
            </a:r>
            <a:br>
              <a:rPr lang="ru-RU" sz="1600" b="1">
                <a:solidFill>
                  <a:schemeClr val="bg1"/>
                </a:solidFill>
              </a:rPr>
            </a:br>
            <a:endParaRPr lang="ru-RU" sz="16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" descr="203101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428625"/>
            <a:ext cx="7967662" cy="597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4286250" y="4000500"/>
            <a:ext cx="485775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i="1" dirty="0">
                <a:latin typeface="+mn-lt"/>
              </a:rPr>
              <a:t>Осень, осень – рыжая кокетка</a:t>
            </a:r>
            <a:br>
              <a:rPr lang="ru-RU" sz="2000" b="1" i="1" dirty="0">
                <a:latin typeface="+mn-lt"/>
              </a:rPr>
            </a:br>
            <a:r>
              <a:rPr lang="ru-RU" sz="2000" b="1" i="1" dirty="0">
                <a:latin typeface="+mn-lt"/>
              </a:rPr>
              <a:t>Мечется плутовкою в лесах,</a:t>
            </a:r>
            <a:br>
              <a:rPr lang="ru-RU" sz="2000" b="1" i="1" dirty="0">
                <a:latin typeface="+mn-lt"/>
              </a:rPr>
            </a:br>
            <a:r>
              <a:rPr lang="ru-RU" sz="2000" b="1" i="1" dirty="0">
                <a:latin typeface="+mn-lt"/>
              </a:rPr>
              <a:t>Оставляя пёстрые отметки</a:t>
            </a:r>
            <a:br>
              <a:rPr lang="ru-RU" sz="2000" b="1" i="1" dirty="0">
                <a:latin typeface="+mn-lt"/>
              </a:rPr>
            </a:br>
            <a:r>
              <a:rPr lang="ru-RU" sz="2000" b="1" i="1" dirty="0">
                <a:latin typeface="+mn-lt"/>
              </a:rPr>
              <a:t>На траве, деревьях и кустах.</a:t>
            </a:r>
            <a:br>
              <a:rPr lang="ru-RU" sz="2000" b="1" i="1" dirty="0">
                <a:latin typeface="+mn-lt"/>
              </a:rPr>
            </a:br>
            <a:r>
              <a:rPr lang="ru-RU" sz="2000" b="1" i="1" dirty="0">
                <a:latin typeface="+mn-lt"/>
              </a:rPr>
              <a:t>Шум и пляски ветра до упаду,</a:t>
            </a:r>
            <a:br>
              <a:rPr lang="ru-RU" sz="2000" b="1" i="1" dirty="0">
                <a:latin typeface="+mn-lt"/>
              </a:rPr>
            </a:br>
            <a:r>
              <a:rPr lang="ru-RU" sz="2000" b="1" i="1" dirty="0">
                <a:latin typeface="+mn-lt"/>
              </a:rPr>
              <a:t>Журавлиный клёкот в вышине…</a:t>
            </a:r>
            <a:br>
              <a:rPr lang="ru-RU" sz="2000" b="1" i="1" dirty="0">
                <a:latin typeface="+mn-lt"/>
              </a:rPr>
            </a:br>
            <a:r>
              <a:rPr lang="ru-RU" sz="2000" b="1" i="1" dirty="0">
                <a:latin typeface="+mn-lt"/>
              </a:rPr>
              <a:t>Давняя любовь моя, отрада –</a:t>
            </a:r>
            <a:br>
              <a:rPr lang="ru-RU" sz="2000" b="1" i="1" dirty="0">
                <a:latin typeface="+mn-lt"/>
              </a:rPr>
            </a:br>
            <a:r>
              <a:rPr lang="ru-RU" sz="2000" b="1" i="1" dirty="0">
                <a:latin typeface="+mn-lt"/>
              </a:rPr>
              <a:t>Осень, дарит горстку счастья мне.</a:t>
            </a:r>
            <a:br>
              <a:rPr lang="ru-RU" sz="2000" b="1" i="1" dirty="0">
                <a:latin typeface="+mn-lt"/>
              </a:rPr>
            </a:br>
            <a:endParaRPr lang="ru-RU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" descr="31512304_D0BED181D0B5D0BDD18C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214313"/>
            <a:ext cx="8448675" cy="633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357188" y="3429000"/>
            <a:ext cx="8429625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i="1" dirty="0">
                <a:solidFill>
                  <a:schemeClr val="bg1"/>
                </a:solidFill>
                <a:latin typeface="+mn-lt"/>
              </a:rPr>
              <a:t>В торжестве пожелтевшей листвы. </a:t>
            </a:r>
            <a:br>
              <a:rPr lang="ru-RU" sz="2000" b="1" i="1" dirty="0">
                <a:solidFill>
                  <a:schemeClr val="bg1"/>
                </a:solidFill>
                <a:latin typeface="+mn-lt"/>
              </a:rPr>
            </a:br>
            <a:r>
              <a:rPr lang="ru-RU" sz="2000" b="1" i="1" dirty="0">
                <a:solidFill>
                  <a:schemeClr val="bg1"/>
                </a:solidFill>
                <a:latin typeface="+mn-lt"/>
              </a:rPr>
              <a:t>Но еще предзакатная осень </a:t>
            </a:r>
            <a:br>
              <a:rPr lang="ru-RU" sz="2000" b="1" i="1" dirty="0">
                <a:solidFill>
                  <a:schemeClr val="bg1"/>
                </a:solidFill>
                <a:latin typeface="+mn-lt"/>
              </a:rPr>
            </a:br>
            <a:r>
              <a:rPr lang="ru-RU" sz="2000" b="1" i="1" dirty="0">
                <a:solidFill>
                  <a:schemeClr val="bg1"/>
                </a:solidFill>
                <a:latin typeface="+mn-lt"/>
              </a:rPr>
              <a:t>И природа, от счастья горя, </a:t>
            </a:r>
            <a:br>
              <a:rPr lang="ru-RU" sz="2000" b="1" i="1" dirty="0">
                <a:solidFill>
                  <a:schemeClr val="bg1"/>
                </a:solidFill>
                <a:latin typeface="+mn-lt"/>
              </a:rPr>
            </a:br>
            <a:r>
              <a:rPr lang="ru-RU" sz="2000" b="1" i="1" dirty="0">
                <a:solidFill>
                  <a:schemeClr val="bg1"/>
                </a:solidFill>
                <a:latin typeface="+mn-lt"/>
              </a:rPr>
              <a:t>Свое платье домашнее сбросив, </a:t>
            </a:r>
            <a:br>
              <a:rPr lang="ru-RU" sz="2000" b="1" i="1" dirty="0">
                <a:solidFill>
                  <a:schemeClr val="bg1"/>
                </a:solidFill>
                <a:latin typeface="+mn-lt"/>
              </a:rPr>
            </a:br>
            <a:r>
              <a:rPr lang="ru-RU" sz="2000" b="1" i="1" dirty="0">
                <a:solidFill>
                  <a:schemeClr val="bg1"/>
                </a:solidFill>
                <a:latin typeface="+mn-lt"/>
              </a:rPr>
              <a:t>Примеряет наряд сентября. </a:t>
            </a:r>
            <a:br>
              <a:rPr lang="ru-RU" sz="2000" b="1" i="1" dirty="0">
                <a:solidFill>
                  <a:schemeClr val="bg1"/>
                </a:solidFill>
                <a:latin typeface="+mn-lt"/>
              </a:rPr>
            </a:br>
            <a:r>
              <a:rPr lang="ru-RU" sz="2000" b="1" i="1" dirty="0">
                <a:solidFill>
                  <a:schemeClr val="bg1"/>
                </a:solidFill>
                <a:latin typeface="+mn-lt"/>
              </a:rPr>
              <a:t>Как к лицу ей осеннее платье! </a:t>
            </a:r>
            <a:br>
              <a:rPr lang="ru-RU" sz="2000" b="1" i="1" dirty="0">
                <a:solidFill>
                  <a:schemeClr val="bg1"/>
                </a:solidFill>
                <a:latin typeface="+mn-lt"/>
              </a:rPr>
            </a:br>
            <a:r>
              <a:rPr lang="ru-RU" sz="2000" b="1" i="1" dirty="0">
                <a:solidFill>
                  <a:schemeClr val="bg1"/>
                </a:solidFill>
                <a:latin typeface="+mn-lt"/>
              </a:rPr>
              <a:t>Я смотрю на нее чуть дыша. </a:t>
            </a:r>
            <a:br>
              <a:rPr lang="ru-RU" sz="2000" b="1" i="1" dirty="0">
                <a:solidFill>
                  <a:schemeClr val="bg1"/>
                </a:solidFill>
                <a:latin typeface="+mn-lt"/>
              </a:rPr>
            </a:br>
            <a:r>
              <a:rPr lang="ru-RU" sz="2000" b="1" i="1" dirty="0">
                <a:solidFill>
                  <a:schemeClr val="bg1"/>
                </a:solidFill>
                <a:latin typeface="+mn-lt"/>
              </a:rPr>
              <a:t>В ослепительно желтом наряде </a:t>
            </a:r>
            <a:br>
              <a:rPr lang="ru-RU" sz="2000" b="1" i="1" dirty="0">
                <a:solidFill>
                  <a:schemeClr val="bg1"/>
                </a:solidFill>
                <a:latin typeface="+mn-lt"/>
              </a:rPr>
            </a:br>
            <a:r>
              <a:rPr lang="ru-RU" sz="2000" b="1" i="1" dirty="0">
                <a:solidFill>
                  <a:schemeClr val="bg1"/>
                </a:solidFill>
                <a:latin typeface="+mn-lt"/>
              </a:rPr>
              <a:t>Как изыскана и хороша!                </a:t>
            </a:r>
          </a:p>
          <a:p>
            <a:pPr>
              <a:defRPr/>
            </a:pPr>
            <a:r>
              <a:rPr lang="ru-RU" sz="2000" b="1" i="1" dirty="0">
                <a:solidFill>
                  <a:schemeClr val="bg1"/>
                </a:solidFill>
                <a:latin typeface="+mn-lt"/>
              </a:rPr>
              <a:t>                                                  Светлана Веласкес </a:t>
            </a:r>
            <a:br>
              <a:rPr lang="ru-RU" sz="2000" b="1" i="1" dirty="0">
                <a:solidFill>
                  <a:schemeClr val="bg1"/>
                </a:solidFill>
                <a:latin typeface="+mn-lt"/>
              </a:rPr>
            </a:br>
            <a:endParaRPr lang="ru-RU" sz="2000" b="1" i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" descr="33570903_1223755900_7fe16f7e3b3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357188"/>
            <a:ext cx="8256587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428625" y="214313"/>
            <a:ext cx="750093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chemeClr val="bg1"/>
                </a:solidFill>
                <a:latin typeface="Times New Roman" pitchFamily="18" charset="0"/>
              </a:rPr>
              <a:t>Так неспешны пожары осенние...</a:t>
            </a:r>
            <a:br>
              <a:rPr lang="ru-RU" sz="2400" b="1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400" b="1" i="1">
                <a:solidFill>
                  <a:schemeClr val="bg1"/>
                </a:solidFill>
                <a:latin typeface="Times New Roman" pitchFamily="18" charset="0"/>
              </a:rPr>
              <a:t>С веток сыплется рыжая грусть,</a:t>
            </a:r>
            <a:br>
              <a:rPr lang="ru-RU" sz="2400" b="1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400" b="1" i="1">
                <a:solidFill>
                  <a:schemeClr val="bg1"/>
                </a:solidFill>
                <a:latin typeface="Times New Roman" pitchFamily="18" charset="0"/>
              </a:rPr>
              <a:t>будто перерастает в сомнения</a:t>
            </a:r>
            <a:br>
              <a:rPr lang="ru-RU" sz="2400" b="1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400" b="1" i="1">
                <a:solidFill>
                  <a:schemeClr val="bg1"/>
                </a:solidFill>
                <a:latin typeface="Times New Roman" pitchFamily="18" charset="0"/>
              </a:rPr>
              <a:t>тайный груз нерастраченных чувств.</a:t>
            </a:r>
          </a:p>
          <a:p>
            <a:r>
              <a:rPr lang="ru-RU" sz="2400" b="1" i="1">
                <a:solidFill>
                  <a:schemeClr val="bg1"/>
                </a:solidFill>
                <a:latin typeface="Times New Roman" pitchFamily="18" charset="0"/>
              </a:rPr>
              <a:t>                                                Евгений Петропавловский</a:t>
            </a:r>
          </a:p>
          <a:p>
            <a:endParaRPr lang="ru-RU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1" descr="1238328796_20.megalif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285750"/>
            <a:ext cx="7775575" cy="622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714375" y="4143375"/>
            <a:ext cx="66436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</a:rPr>
              <a:t/>
            </a:r>
            <a:br>
              <a:rPr lang="ru-RU">
                <a:latin typeface="Times New Roman" pitchFamily="18" charset="0"/>
              </a:rPr>
            </a:br>
            <a:endParaRPr lang="ru-RU" sz="2400" b="1" i="1">
              <a:latin typeface="Times New Roman" pitchFamily="18" charset="0"/>
            </a:endParaRPr>
          </a:p>
          <a:p>
            <a:endParaRPr lang="ru-RU">
              <a:latin typeface="Times New Roman" pitchFamily="18" charset="0"/>
            </a:endParaRPr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785813" y="4714875"/>
            <a:ext cx="6072187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chemeClr val="bg1"/>
                </a:solidFill>
              </a:rPr>
              <a:t>Осень – красавица, дама без возраста.</a:t>
            </a:r>
            <a:br>
              <a:rPr lang="ru-RU" b="1" i="1">
                <a:solidFill>
                  <a:schemeClr val="bg1"/>
                </a:solidFill>
              </a:rPr>
            </a:br>
            <a:r>
              <a:rPr lang="ru-RU" b="1" i="1">
                <a:solidFill>
                  <a:schemeClr val="bg1"/>
                </a:solidFill>
              </a:rPr>
              <a:t>Рыже-зеленые кошки глаза.</a:t>
            </a:r>
            <a:br>
              <a:rPr lang="ru-RU" b="1" i="1">
                <a:solidFill>
                  <a:schemeClr val="bg1"/>
                </a:solidFill>
              </a:rPr>
            </a:br>
            <a:r>
              <a:rPr lang="ru-RU" b="1" i="1">
                <a:solidFill>
                  <a:schemeClr val="bg1"/>
                </a:solidFill>
              </a:rPr>
              <a:t>В челку багряную яркая, золотом,</a:t>
            </a:r>
            <a:br>
              <a:rPr lang="ru-RU" b="1" i="1">
                <a:solidFill>
                  <a:schemeClr val="bg1"/>
                </a:solidFill>
              </a:rPr>
            </a:br>
            <a:r>
              <a:rPr lang="ru-RU" b="1" i="1">
                <a:solidFill>
                  <a:schemeClr val="bg1"/>
                </a:solidFill>
              </a:rPr>
              <a:t>Прядка веселая нанесена.</a:t>
            </a:r>
            <a:br>
              <a:rPr lang="ru-RU" b="1" i="1">
                <a:solidFill>
                  <a:schemeClr val="bg1"/>
                </a:solidFill>
              </a:rPr>
            </a:br>
            <a:endParaRPr lang="ru-RU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1" descr="1238328889_21.megalif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214313"/>
            <a:ext cx="8099425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2428875" y="5357813"/>
            <a:ext cx="65008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chemeClr val="bg1"/>
                </a:solidFill>
                <a:latin typeface="Times New Roman" pitchFamily="18" charset="0"/>
              </a:rPr>
              <a:t>Острым краем жёлтого листочка</a:t>
            </a:r>
            <a:br>
              <a:rPr lang="ru-RU" sz="2400" b="1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400" b="1" i="1">
                <a:solidFill>
                  <a:schemeClr val="bg1"/>
                </a:solidFill>
                <a:latin typeface="Times New Roman" pitchFamily="18" charset="0"/>
              </a:rPr>
              <a:t>Осень мне по сердцу резанула.</a:t>
            </a:r>
            <a:br>
              <a:rPr lang="ru-RU" sz="2400" b="1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400" b="1" i="1">
                <a:solidFill>
                  <a:schemeClr val="bg1"/>
                </a:solidFill>
                <a:latin typeface="Times New Roman" pitchFamily="18" charset="0"/>
              </a:rPr>
              <a:t>                           Евгений Меркулов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2" descr="1255042733_pdaa02100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313" y="214313"/>
            <a:ext cx="6443662" cy="644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1357313" y="5000625"/>
            <a:ext cx="485775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>
                <a:solidFill>
                  <a:schemeClr val="bg1"/>
                </a:solidFill>
                <a:latin typeface="Times New Roman" pitchFamily="18" charset="0"/>
              </a:rPr>
              <a:t>И каждого спешит озолотить, </a:t>
            </a:r>
            <a:br>
              <a:rPr lang="ru-RU" sz="2000" b="1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000" b="1" i="1">
                <a:solidFill>
                  <a:schemeClr val="bg1"/>
                </a:solidFill>
                <a:latin typeface="Times New Roman" pitchFamily="18" charset="0"/>
              </a:rPr>
              <a:t>Даруя красоту особой масти, </a:t>
            </a:r>
            <a:br>
              <a:rPr lang="ru-RU" sz="2000" b="1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000" b="1" i="1">
                <a:solidFill>
                  <a:schemeClr val="bg1"/>
                </a:solidFill>
                <a:latin typeface="Times New Roman" pitchFamily="18" charset="0"/>
              </a:rPr>
              <a:t>В бесценный час своей незримой власти, </a:t>
            </a:r>
            <a:br>
              <a:rPr lang="ru-RU" sz="2000" b="1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000" b="1" i="1">
                <a:solidFill>
                  <a:schemeClr val="bg1"/>
                </a:solidFill>
                <a:latin typeface="Times New Roman" pitchFamily="18" charset="0"/>
              </a:rPr>
              <a:t>И жаль, что это время не продлить! </a:t>
            </a:r>
            <a:br>
              <a:rPr lang="ru-RU" sz="2000" b="1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000" b="1" i="1">
                <a:solidFill>
                  <a:schemeClr val="bg1"/>
                </a:solidFill>
                <a:latin typeface="Times New Roman" pitchFamily="18" charset="0"/>
              </a:rPr>
              <a:t>                                                 Инна Орлова</a:t>
            </a:r>
            <a:endParaRPr lang="ru-RU" sz="20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1" descr="c435a12208b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357188"/>
            <a:ext cx="8243887" cy="602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00063" y="357188"/>
            <a:ext cx="5929312" cy="1908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i="1" dirty="0">
                <a:solidFill>
                  <a:schemeClr val="bg1"/>
                </a:solidFill>
                <a:latin typeface="+mn-lt"/>
              </a:rPr>
              <a:t>В ярком многцветьи серпантин дороги,</a:t>
            </a:r>
          </a:p>
          <a:p>
            <a:pPr>
              <a:defRPr/>
            </a:pPr>
            <a:r>
              <a:rPr lang="ru-RU" sz="2000" b="1" i="1" dirty="0">
                <a:solidFill>
                  <a:schemeClr val="bg1"/>
                </a:solidFill>
                <a:latin typeface="+mn-lt"/>
              </a:rPr>
              <a:t>И шагают ели вверх по склону гор.</a:t>
            </a:r>
          </a:p>
          <a:p>
            <a:pPr>
              <a:defRPr/>
            </a:pPr>
            <a:r>
              <a:rPr lang="ru-RU" sz="2000" b="1" i="1" dirty="0">
                <a:solidFill>
                  <a:schemeClr val="bg1"/>
                </a:solidFill>
                <a:latin typeface="+mn-lt"/>
              </a:rPr>
              <a:t>Нас зовут и манят пышные чертоги,</a:t>
            </a:r>
          </a:p>
          <a:p>
            <a:pPr>
              <a:defRPr/>
            </a:pPr>
            <a:r>
              <a:rPr lang="ru-RU" sz="2000" b="1" i="1" dirty="0">
                <a:solidFill>
                  <a:schemeClr val="bg1"/>
                </a:solidFill>
                <a:latin typeface="+mn-lt"/>
              </a:rPr>
              <a:t>Чуден и прекрасен осени узор!</a:t>
            </a:r>
          </a:p>
          <a:p>
            <a:pPr>
              <a:defRPr/>
            </a:pPr>
            <a:r>
              <a:rPr lang="ru-RU" sz="2000" b="1" i="1" dirty="0">
                <a:solidFill>
                  <a:schemeClr val="bg1"/>
                </a:solidFill>
                <a:latin typeface="+mn-lt"/>
              </a:rPr>
              <a:t>                                              А. Фешина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ня\Desktop\осень\a3e5934c0e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869" y="214313"/>
            <a:ext cx="8046579" cy="6383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Box 2"/>
          <p:cNvSpPr txBox="1">
            <a:spLocks noChangeArrowheads="1"/>
          </p:cNvSpPr>
          <p:nvPr/>
        </p:nvSpPr>
        <p:spPr bwMode="auto">
          <a:xfrm>
            <a:off x="857250" y="4643438"/>
            <a:ext cx="5643563" cy="210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chemeClr val="bg1"/>
                </a:solidFill>
              </a:rPr>
              <a:t>Осень. Сказочный чертог, </a:t>
            </a:r>
            <a:br>
              <a:rPr lang="ru-RU" b="1" i="1">
                <a:solidFill>
                  <a:schemeClr val="bg1"/>
                </a:solidFill>
              </a:rPr>
            </a:br>
            <a:r>
              <a:rPr lang="ru-RU" b="1" i="1">
                <a:solidFill>
                  <a:schemeClr val="bg1"/>
                </a:solidFill>
              </a:rPr>
              <a:t>Всем открытый для обзора. </a:t>
            </a:r>
            <a:br>
              <a:rPr lang="ru-RU" b="1" i="1">
                <a:solidFill>
                  <a:schemeClr val="bg1"/>
                </a:solidFill>
              </a:rPr>
            </a:br>
            <a:r>
              <a:rPr lang="ru-RU" b="1" i="1">
                <a:solidFill>
                  <a:schemeClr val="bg1"/>
                </a:solidFill>
              </a:rPr>
              <a:t>Просеки лесных дорог, </a:t>
            </a:r>
            <a:br>
              <a:rPr lang="ru-RU" b="1" i="1">
                <a:solidFill>
                  <a:schemeClr val="bg1"/>
                </a:solidFill>
              </a:rPr>
            </a:br>
            <a:r>
              <a:rPr lang="ru-RU" b="1" i="1">
                <a:solidFill>
                  <a:schemeClr val="bg1"/>
                </a:solidFill>
              </a:rPr>
              <a:t>Заглядевшихся в озера. </a:t>
            </a:r>
            <a:br>
              <a:rPr lang="ru-RU" b="1" i="1">
                <a:solidFill>
                  <a:schemeClr val="bg1"/>
                </a:solidFill>
              </a:rPr>
            </a:br>
            <a:r>
              <a:rPr lang="ru-RU"/>
              <a:t/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3076" name="TextBox 3"/>
          <p:cNvSpPr txBox="1">
            <a:spLocks noChangeArrowheads="1"/>
          </p:cNvSpPr>
          <p:nvPr/>
        </p:nvSpPr>
        <p:spPr bwMode="auto">
          <a:xfrm>
            <a:off x="4714875" y="4643438"/>
            <a:ext cx="3500438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chemeClr val="bg1"/>
                </a:solidFill>
              </a:rPr>
              <a:t>Как на выставке картин: </a:t>
            </a:r>
            <a:br>
              <a:rPr lang="ru-RU" b="1" i="1">
                <a:solidFill>
                  <a:schemeClr val="bg1"/>
                </a:solidFill>
              </a:rPr>
            </a:br>
            <a:r>
              <a:rPr lang="ru-RU" b="1" i="1">
                <a:solidFill>
                  <a:schemeClr val="bg1"/>
                </a:solidFill>
              </a:rPr>
              <a:t>Залы, залы, залы, залы </a:t>
            </a:r>
            <a:br>
              <a:rPr lang="ru-RU" b="1" i="1">
                <a:solidFill>
                  <a:schemeClr val="bg1"/>
                </a:solidFill>
              </a:rPr>
            </a:br>
            <a:r>
              <a:rPr lang="ru-RU" b="1" i="1">
                <a:solidFill>
                  <a:schemeClr val="bg1"/>
                </a:solidFill>
              </a:rPr>
              <a:t>Вязов, ясеней, осин </a:t>
            </a:r>
            <a:br>
              <a:rPr lang="ru-RU" b="1" i="1">
                <a:solidFill>
                  <a:schemeClr val="bg1"/>
                </a:solidFill>
              </a:rPr>
            </a:br>
            <a:r>
              <a:rPr lang="ru-RU" b="1" i="1">
                <a:solidFill>
                  <a:schemeClr val="bg1"/>
                </a:solidFill>
              </a:rPr>
              <a:t>В позолоте небывалой.</a:t>
            </a:r>
          </a:p>
          <a:p>
            <a:r>
              <a:rPr lang="ru-RU" b="1" i="1">
                <a:solidFill>
                  <a:schemeClr val="bg1"/>
                </a:solidFill>
              </a:rPr>
              <a:t>                        Б.Пастернак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1" descr="cf9fd5c9eb3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285750"/>
            <a:ext cx="8256588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Box 3"/>
          <p:cNvSpPr txBox="1">
            <a:spLocks noChangeArrowheads="1"/>
          </p:cNvSpPr>
          <p:nvPr/>
        </p:nvSpPr>
        <p:spPr bwMode="auto">
          <a:xfrm>
            <a:off x="571500" y="5072063"/>
            <a:ext cx="6429375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chemeClr val="bg1"/>
                </a:solidFill>
              </a:rPr>
              <a:t>Природа в буйстве цвета разошлась,</a:t>
            </a:r>
            <a:br>
              <a:rPr lang="ru-RU" b="1" i="1">
                <a:solidFill>
                  <a:schemeClr val="bg1"/>
                </a:solidFill>
              </a:rPr>
            </a:br>
            <a:r>
              <a:rPr lang="ru-RU" b="1" i="1">
                <a:solidFill>
                  <a:schemeClr val="bg1"/>
                </a:solidFill>
              </a:rPr>
              <a:t>Играя в рыжих красках, разгулялась.</a:t>
            </a:r>
            <a:br>
              <a:rPr lang="ru-RU" b="1" i="1">
                <a:solidFill>
                  <a:schemeClr val="bg1"/>
                </a:solidFill>
              </a:rPr>
            </a:br>
            <a:r>
              <a:rPr lang="ru-RU" b="1" i="1">
                <a:solidFill>
                  <a:schemeClr val="bg1"/>
                </a:solidFill>
              </a:rPr>
              <a:t>Последними лучами наслаждаясь,</a:t>
            </a:r>
            <a:br>
              <a:rPr lang="ru-RU" b="1" i="1">
                <a:solidFill>
                  <a:schemeClr val="bg1"/>
                </a:solidFill>
              </a:rPr>
            </a:br>
            <a:r>
              <a:rPr lang="ru-RU" b="1" i="1">
                <a:solidFill>
                  <a:schemeClr val="bg1"/>
                </a:solidFill>
              </a:rPr>
              <a:t>В осеннем вальсе медленно кружась...</a:t>
            </a:r>
            <a:r>
              <a:rPr lang="ru-RU" b="1"/>
              <a:t/>
            </a:r>
            <a:br>
              <a:rPr lang="ru-RU" b="1"/>
            </a:br>
            <a:endParaRPr lang="ru-RU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1" descr="березы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214313"/>
            <a:ext cx="8388350" cy="629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357188" y="214313"/>
            <a:ext cx="5214937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chemeClr val="bg1"/>
                </a:solidFill>
              </a:rPr>
              <a:t>Печаль осыпалась, как листья,</a:t>
            </a:r>
            <a:br>
              <a:rPr lang="ru-RU" b="1" i="1">
                <a:solidFill>
                  <a:schemeClr val="bg1"/>
                </a:solidFill>
              </a:rPr>
            </a:br>
            <a:r>
              <a:rPr lang="ru-RU" b="1" i="1">
                <a:solidFill>
                  <a:schemeClr val="bg1"/>
                </a:solidFill>
              </a:rPr>
              <a:t>Сгорая в зареве костров,</a:t>
            </a:r>
            <a:br>
              <a:rPr lang="ru-RU" b="1" i="1">
                <a:solidFill>
                  <a:schemeClr val="bg1"/>
                </a:solidFill>
              </a:rPr>
            </a:br>
            <a:r>
              <a:rPr lang="ru-RU" b="1" i="1">
                <a:solidFill>
                  <a:schemeClr val="bg1"/>
                </a:solidFill>
              </a:rPr>
              <a:t>Наносит краски осень кистью,</a:t>
            </a:r>
            <a:br>
              <a:rPr lang="ru-RU" b="1" i="1">
                <a:solidFill>
                  <a:schemeClr val="bg1"/>
                </a:solidFill>
              </a:rPr>
            </a:br>
            <a:r>
              <a:rPr lang="ru-RU" b="1" i="1">
                <a:solidFill>
                  <a:schemeClr val="bg1"/>
                </a:solidFill>
              </a:rPr>
              <a:t>На холст оранжевых кустов</a:t>
            </a:r>
            <a:r>
              <a:rPr lang="ru-RU" b="1" i="1"/>
              <a:t>.</a:t>
            </a:r>
            <a:br>
              <a:rPr lang="ru-RU" b="1" i="1"/>
            </a:b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Аня\Desktop\осень\2917872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357188"/>
            <a:ext cx="8215313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14438" y="5072063"/>
            <a:ext cx="4357687" cy="1600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i="1" dirty="0">
                <a:solidFill>
                  <a:schemeClr val="bg1"/>
                </a:solidFill>
                <a:latin typeface="+mn-lt"/>
              </a:rPr>
              <a:t>Озябший лист касается земли...</a:t>
            </a:r>
            <a:br>
              <a:rPr lang="ru-RU" sz="2000" b="1" i="1" dirty="0">
                <a:solidFill>
                  <a:schemeClr val="bg1"/>
                </a:solidFill>
                <a:latin typeface="+mn-lt"/>
              </a:rPr>
            </a:br>
            <a:r>
              <a:rPr lang="ru-RU" sz="2000" b="1" i="1" dirty="0">
                <a:solidFill>
                  <a:schemeClr val="bg1"/>
                </a:solidFill>
                <a:latin typeface="+mn-lt"/>
              </a:rPr>
              <a:t>И не слышны теперь июля грозы, </a:t>
            </a:r>
            <a:br>
              <a:rPr lang="ru-RU" sz="2000" b="1" i="1" dirty="0">
                <a:solidFill>
                  <a:schemeClr val="bg1"/>
                </a:solidFill>
                <a:latin typeface="+mn-lt"/>
              </a:rPr>
            </a:br>
            <a:r>
              <a:rPr lang="ru-RU" sz="2000" b="1" i="1" dirty="0">
                <a:solidFill>
                  <a:schemeClr val="bg1"/>
                </a:solidFill>
                <a:latin typeface="+mn-lt"/>
              </a:rPr>
              <a:t>Скучают пожелтевшие берёзы,</a:t>
            </a:r>
            <a:br>
              <a:rPr lang="ru-RU" sz="2000" b="1" i="1" dirty="0">
                <a:solidFill>
                  <a:schemeClr val="bg1"/>
                </a:solidFill>
                <a:latin typeface="+mn-lt"/>
              </a:rPr>
            </a:br>
            <a:r>
              <a:rPr lang="ru-RU" sz="2000" b="1" i="1" dirty="0">
                <a:solidFill>
                  <a:schemeClr val="bg1"/>
                </a:solidFill>
                <a:latin typeface="+mn-lt"/>
              </a:rPr>
              <a:t>О тёплых днях, которые ушли...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1" descr="япония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357188"/>
            <a:ext cx="8159750" cy="611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428625" y="3357563"/>
            <a:ext cx="57864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ru-RU" sz="2000" b="1" i="1">
                <a:solidFill>
                  <a:schemeClr val="bg1"/>
                </a:solidFill>
                <a:latin typeface="Times New Roman" pitchFamily="18" charset="0"/>
              </a:rPr>
            </a:br>
            <a:endParaRPr lang="ru-RU" sz="2000" b="1" i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500063" y="2357438"/>
            <a:ext cx="4286250" cy="406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chemeClr val="bg1"/>
                </a:solidFill>
                <a:latin typeface="Times New Roman" pitchFamily="18" charset="0"/>
              </a:rPr>
              <a:t>А осень не унять. </a:t>
            </a:r>
          </a:p>
          <a:p>
            <a:r>
              <a:rPr lang="ru-RU" sz="2400" b="1" i="1">
                <a:solidFill>
                  <a:schemeClr val="bg1"/>
                </a:solidFill>
                <a:latin typeface="Times New Roman" pitchFamily="18" charset="0"/>
              </a:rPr>
              <a:t>Бесценный дар</a:t>
            </a:r>
            <a:br>
              <a:rPr lang="ru-RU" sz="2400" b="1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400" b="1" i="1">
                <a:solidFill>
                  <a:schemeClr val="bg1"/>
                </a:solidFill>
                <a:latin typeface="Times New Roman" pitchFamily="18" charset="0"/>
              </a:rPr>
              <a:t>Огнем горит, жонглируя цветами.</a:t>
            </a:r>
            <a:br>
              <a:rPr lang="ru-RU" sz="2400" b="1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400" b="1" i="1">
                <a:solidFill>
                  <a:schemeClr val="bg1"/>
                </a:solidFill>
                <a:latin typeface="Times New Roman" pitchFamily="18" charset="0"/>
              </a:rPr>
              <a:t>И не залить слезами тот пожар,</a:t>
            </a:r>
            <a:br>
              <a:rPr lang="ru-RU" sz="2400" b="1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400" b="1" i="1">
                <a:solidFill>
                  <a:schemeClr val="bg1"/>
                </a:solidFill>
                <a:latin typeface="Times New Roman" pitchFamily="18" charset="0"/>
              </a:rPr>
              <a:t>Пока он сам гореть не перестанет.  </a:t>
            </a:r>
          </a:p>
          <a:p>
            <a:r>
              <a:rPr lang="ru-RU" sz="2400" b="1" i="1">
                <a:solidFill>
                  <a:schemeClr val="bg1"/>
                </a:solidFill>
                <a:latin typeface="Times New Roman" pitchFamily="18" charset="0"/>
              </a:rPr>
              <a:t>             Ольга Альтовская</a:t>
            </a:r>
          </a:p>
          <a:p>
            <a:r>
              <a:rPr lang="ru-RU" sz="2400" b="1" i="1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  <a:p>
            <a:endParaRPr lang="ru-RU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1" descr="PicsDesktop.net_145.jpg"/>
          <p:cNvPicPr>
            <a:picLocks noChangeAspect="1"/>
          </p:cNvPicPr>
          <p:nvPr/>
        </p:nvPicPr>
        <p:blipFill>
          <a:blip r:embed="rId2" cstate="print"/>
          <a:srcRect b="3751"/>
          <a:stretch>
            <a:fillRect/>
          </a:stretch>
        </p:blipFill>
        <p:spPr bwMode="auto">
          <a:xfrm>
            <a:off x="428625" y="357188"/>
            <a:ext cx="8228013" cy="594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Прямоугольник 3"/>
          <p:cNvSpPr>
            <a:spLocks noChangeArrowheads="1"/>
          </p:cNvSpPr>
          <p:nvPr/>
        </p:nvSpPr>
        <p:spPr bwMode="auto">
          <a:xfrm>
            <a:off x="1000125" y="2551113"/>
            <a:ext cx="5857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</a:rPr>
              <a:t/>
            </a:r>
            <a:br>
              <a:rPr lang="ru-RU">
                <a:latin typeface="Times New Roman" pitchFamily="18" charset="0"/>
              </a:rPr>
            </a:br>
            <a:endParaRPr lang="ru-RU"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500" y="4429125"/>
            <a:ext cx="5214938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i="1" dirty="0">
                <a:solidFill>
                  <a:schemeClr val="bg1"/>
                </a:solidFill>
                <a:latin typeface="+mn-lt"/>
              </a:rPr>
              <a:t>Печаль осыпалась, как листья,</a:t>
            </a:r>
            <a:br>
              <a:rPr lang="ru-RU" sz="2000" b="1" i="1" dirty="0">
                <a:solidFill>
                  <a:schemeClr val="bg1"/>
                </a:solidFill>
                <a:latin typeface="+mn-lt"/>
              </a:rPr>
            </a:br>
            <a:r>
              <a:rPr lang="ru-RU" sz="2000" b="1" i="1" dirty="0">
                <a:solidFill>
                  <a:schemeClr val="bg1"/>
                </a:solidFill>
                <a:latin typeface="+mn-lt"/>
              </a:rPr>
              <a:t>Сгорая в зареве костров,</a:t>
            </a:r>
            <a:br>
              <a:rPr lang="ru-RU" sz="2000" b="1" i="1" dirty="0">
                <a:solidFill>
                  <a:schemeClr val="bg1"/>
                </a:solidFill>
                <a:latin typeface="+mn-lt"/>
              </a:rPr>
            </a:br>
            <a:r>
              <a:rPr lang="ru-RU" sz="2000" b="1" i="1" dirty="0">
                <a:solidFill>
                  <a:schemeClr val="bg1"/>
                </a:solidFill>
                <a:latin typeface="+mn-lt"/>
              </a:rPr>
              <a:t>Наносит краски осень кистью,</a:t>
            </a:r>
            <a:br>
              <a:rPr lang="ru-RU" sz="2000" b="1" i="1" dirty="0">
                <a:solidFill>
                  <a:schemeClr val="bg1"/>
                </a:solidFill>
                <a:latin typeface="+mn-lt"/>
              </a:rPr>
            </a:br>
            <a:r>
              <a:rPr lang="ru-RU" sz="2000" b="1" i="1" dirty="0">
                <a:solidFill>
                  <a:schemeClr val="bg1"/>
                </a:solidFill>
                <a:latin typeface="+mn-lt"/>
              </a:rPr>
              <a:t>На холст оранжевых кустов.</a:t>
            </a:r>
            <a:endParaRPr lang="ru-RU" sz="20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1" descr="9xxj0v_con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500063"/>
            <a:ext cx="8215313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Box 2"/>
          <p:cNvSpPr txBox="1">
            <a:spLocks noChangeArrowheads="1"/>
          </p:cNvSpPr>
          <p:nvPr/>
        </p:nvSpPr>
        <p:spPr bwMode="auto">
          <a:xfrm>
            <a:off x="3357563" y="4857750"/>
            <a:ext cx="5214937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chemeClr val="bg1"/>
                </a:solidFill>
              </a:rPr>
              <a:t>Природа в буйстве цвета разошлась,</a:t>
            </a:r>
            <a:br>
              <a:rPr lang="ru-RU" b="1" i="1">
                <a:solidFill>
                  <a:schemeClr val="bg1"/>
                </a:solidFill>
              </a:rPr>
            </a:br>
            <a:r>
              <a:rPr lang="ru-RU" b="1" i="1">
                <a:solidFill>
                  <a:schemeClr val="bg1"/>
                </a:solidFill>
              </a:rPr>
              <a:t>Играя в рыжих красках, разгулялась.</a:t>
            </a:r>
            <a:br>
              <a:rPr lang="ru-RU" b="1" i="1">
                <a:solidFill>
                  <a:schemeClr val="bg1"/>
                </a:solidFill>
              </a:rPr>
            </a:br>
            <a:r>
              <a:rPr lang="ru-RU" b="1" i="1">
                <a:solidFill>
                  <a:schemeClr val="bg1"/>
                </a:solidFill>
              </a:rPr>
              <a:t>Последними лучами наслаждаясь,</a:t>
            </a:r>
            <a:br>
              <a:rPr lang="ru-RU" b="1" i="1">
                <a:solidFill>
                  <a:schemeClr val="bg1"/>
                </a:solidFill>
              </a:rPr>
            </a:br>
            <a:r>
              <a:rPr lang="ru-RU" b="1" i="1">
                <a:solidFill>
                  <a:schemeClr val="bg1"/>
                </a:solidFill>
              </a:rPr>
              <a:t>В осеннем вальсе медленно кружась...</a:t>
            </a:r>
            <a:br>
              <a:rPr lang="ru-RU" b="1" i="1">
                <a:solidFill>
                  <a:schemeClr val="bg1"/>
                </a:solidFill>
              </a:rPr>
            </a:br>
            <a:r>
              <a:rPr lang="ru-RU" b="1" i="1">
                <a:solidFill>
                  <a:schemeClr val="bg1"/>
                </a:solidFill>
              </a:rPr>
              <a:t/>
            </a:r>
            <a:br>
              <a:rPr lang="ru-RU" b="1" i="1">
                <a:solidFill>
                  <a:schemeClr val="bg1"/>
                </a:solidFill>
              </a:rPr>
            </a:br>
            <a:endParaRPr lang="ru-RU" b="1" i="1">
              <a:solidFill>
                <a:schemeClr val="bg1"/>
              </a:solidFill>
            </a:endParaRPr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Аня\Desktop\Библиотеки\осень\04a96e36ffc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285750"/>
            <a:ext cx="8408987" cy="622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Box 5"/>
          <p:cNvSpPr txBox="1">
            <a:spLocks noChangeArrowheads="1"/>
          </p:cNvSpPr>
          <p:nvPr/>
        </p:nvSpPr>
        <p:spPr bwMode="auto">
          <a:xfrm>
            <a:off x="357188" y="285750"/>
            <a:ext cx="428625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>
                <a:solidFill>
                  <a:schemeClr val="bg1"/>
                </a:solidFill>
                <a:latin typeface="Times New Roman" pitchFamily="18" charset="0"/>
              </a:rPr>
              <a:t>Я увидел - рыжий локон</a:t>
            </a:r>
            <a:br>
              <a:rPr lang="ru-RU" sz="2000" b="1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000" b="1" i="1">
                <a:solidFill>
                  <a:schemeClr val="bg1"/>
                </a:solidFill>
                <a:latin typeface="Times New Roman" pitchFamily="18" charset="0"/>
              </a:rPr>
              <a:t>Свесил клён через ограду. </a:t>
            </a:r>
            <a:br>
              <a:rPr lang="ru-RU" sz="2000" b="1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000" b="1" i="1">
                <a:solidFill>
                  <a:schemeClr val="bg1"/>
                </a:solidFill>
                <a:latin typeface="Times New Roman" pitchFamily="18" charset="0"/>
              </a:rPr>
              <a:t>Вот и всё... </a:t>
            </a:r>
            <a:br>
              <a:rPr lang="ru-RU" sz="2000" b="1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000" b="1" i="1">
                <a:solidFill>
                  <a:schemeClr val="bg1"/>
                </a:solidFill>
                <a:latin typeface="Times New Roman" pitchFamily="18" charset="0"/>
              </a:rPr>
              <a:t>Уходит лето... </a:t>
            </a:r>
            <a:br>
              <a:rPr lang="ru-RU" sz="2000" b="1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000" b="1" i="1">
                <a:solidFill>
                  <a:schemeClr val="bg1"/>
                </a:solidFill>
                <a:latin typeface="Times New Roman" pitchFamily="18" charset="0"/>
              </a:rPr>
              <a:t>Но без страха и печали</a:t>
            </a:r>
            <a:br>
              <a:rPr lang="ru-RU" sz="2000" b="1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000" b="1" i="1">
                <a:solidFill>
                  <a:schemeClr val="bg1"/>
                </a:solidFill>
                <a:latin typeface="Times New Roman" pitchFamily="18" charset="0"/>
              </a:rPr>
              <a:t>Ветер пламенные ленты</a:t>
            </a:r>
            <a:br>
              <a:rPr lang="ru-RU" sz="2000" b="1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000" b="1" i="1">
                <a:solidFill>
                  <a:schemeClr val="bg1"/>
                </a:solidFill>
                <a:latin typeface="Times New Roman" pitchFamily="18" charset="0"/>
              </a:rPr>
              <a:t>В золотых ветвях качает. </a:t>
            </a:r>
            <a:br>
              <a:rPr lang="ru-RU" sz="2000" b="1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000" b="1" i="1">
                <a:solidFill>
                  <a:schemeClr val="bg1"/>
                </a:solidFill>
                <a:latin typeface="Times New Roman" pitchFamily="18" charset="0"/>
              </a:rPr>
              <a:t>На косых лучах рассвета, </a:t>
            </a:r>
            <a:br>
              <a:rPr lang="ru-RU" sz="2000" b="1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000" b="1" i="1">
                <a:solidFill>
                  <a:schemeClr val="bg1"/>
                </a:solidFill>
                <a:latin typeface="Times New Roman" pitchFamily="18" charset="0"/>
              </a:rPr>
              <a:t>Как на строчках из блокнота, </a:t>
            </a:r>
            <a:br>
              <a:rPr lang="ru-RU" sz="2000" b="1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000" b="1" i="1">
                <a:solidFill>
                  <a:schemeClr val="bg1"/>
                </a:solidFill>
                <a:latin typeface="Times New Roman" pitchFamily="18" charset="0"/>
              </a:rPr>
              <a:t>Утро вписывает в лето</a:t>
            </a:r>
            <a:br>
              <a:rPr lang="ru-RU" sz="2000" b="1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000" b="1" i="1">
                <a:solidFill>
                  <a:schemeClr val="bg1"/>
                </a:solidFill>
                <a:latin typeface="Times New Roman" pitchFamily="18" charset="0"/>
              </a:rPr>
              <a:t>Музыки осенней ноты... </a:t>
            </a:r>
          </a:p>
          <a:p>
            <a:r>
              <a:rPr lang="ru-RU" sz="2000" b="1" i="1">
                <a:solidFill>
                  <a:schemeClr val="bg1"/>
                </a:solidFill>
                <a:latin typeface="Times New Roman" pitchFamily="18" charset="0"/>
              </a:rPr>
              <a:t>               Евгений  Акимцев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Аня\Desktop\осень\1238328950_29.megalif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285750"/>
            <a:ext cx="7956550" cy="636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714375" y="357188"/>
            <a:ext cx="84296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tabLst>
                <a:tab pos="5383213" algn="l"/>
              </a:tabLst>
            </a:pPr>
            <a:r>
              <a:rPr lang="ru-RU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Сбереги эти звонкие сполохи листьев,</a:t>
            </a:r>
            <a:br>
              <a:rPr lang="ru-RU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Этот праздничный лепет лесного ручья.</a:t>
            </a:r>
            <a:br>
              <a:rPr lang="ru-RU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него рыжеватый, как мордочка лисья,</a:t>
            </a:r>
            <a:br>
              <a:rPr lang="ru-RU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Притаился прощальный кусочек луча.</a:t>
            </a:r>
            <a:br>
              <a:rPr lang="ru-RU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Притаился и смолк, как забытое счастье.</a:t>
            </a:r>
            <a:br>
              <a:rPr lang="ru-RU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Осторожно его на ладонь положи.</a:t>
            </a:r>
            <a:br>
              <a:rPr lang="ru-RU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когда завихрит, закружится ненастье,</a:t>
            </a:r>
            <a:br>
              <a:rPr lang="ru-RU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Он спасительным светом коснется души</a:t>
            </a:r>
            <a:r>
              <a:rPr lang="ru-RU" sz="1200" b="1" i="1">
                <a:solidFill>
                  <a:srgbClr val="6F2323"/>
                </a:solidFill>
                <a:latin typeface="Calibri" pitchFamily="34" charset="0"/>
                <a:cs typeface="Times New Roman" pitchFamily="18" charset="0"/>
              </a:rPr>
              <a:t>.</a:t>
            </a:r>
            <a:endParaRPr lang="ru-RU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" descr="0_4bb0_1ffc27fd_X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285750"/>
            <a:ext cx="8448675" cy="633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357188" y="3500438"/>
            <a:ext cx="6072187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chemeClr val="bg1"/>
                </a:solidFill>
                <a:latin typeface="Times New Roman" pitchFamily="18" charset="0"/>
              </a:rPr>
              <a:t>И каждого спешит озолотить, </a:t>
            </a:r>
            <a:br>
              <a:rPr lang="ru-RU" sz="2400" b="1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400" b="1" i="1">
                <a:solidFill>
                  <a:schemeClr val="bg1"/>
                </a:solidFill>
                <a:latin typeface="Times New Roman" pitchFamily="18" charset="0"/>
              </a:rPr>
              <a:t>Даруя красоту особой масти, </a:t>
            </a:r>
            <a:br>
              <a:rPr lang="ru-RU" sz="2400" b="1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400" b="1" i="1">
                <a:solidFill>
                  <a:schemeClr val="bg1"/>
                </a:solidFill>
                <a:latin typeface="Times New Roman" pitchFamily="18" charset="0"/>
              </a:rPr>
              <a:t>В бесценный час своей незримой власти, </a:t>
            </a:r>
            <a:br>
              <a:rPr lang="ru-RU" sz="2400" b="1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400" b="1" i="1">
                <a:solidFill>
                  <a:schemeClr val="bg1"/>
                </a:solidFill>
                <a:latin typeface="Times New Roman" pitchFamily="18" charset="0"/>
              </a:rPr>
              <a:t>И жаль, что это время не продлить! </a:t>
            </a:r>
            <a:br>
              <a:rPr lang="ru-RU" sz="2400" b="1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400" b="1" i="1">
                <a:solidFill>
                  <a:schemeClr val="bg1"/>
                </a:solidFill>
                <a:latin typeface="Times New Roman" pitchFamily="18" charset="0"/>
              </a:rPr>
              <a:t>                                 Инна Орлова</a:t>
            </a:r>
          </a:p>
          <a:p>
            <a:endParaRPr lang="ru-RU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" descr="0_7a96_b1dee9e0_X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4094"/>
            <a:ext cx="8256588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1000125" y="4572000"/>
            <a:ext cx="7500938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chemeClr val="bg1"/>
                </a:solidFill>
                <a:latin typeface="Times New Roman" pitchFamily="18" charset="0"/>
              </a:rPr>
              <a:t>Погода, какая погода! – </a:t>
            </a:r>
            <a:br>
              <a:rPr lang="ru-RU" sz="2400" b="1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400" b="1" i="1">
                <a:solidFill>
                  <a:schemeClr val="bg1"/>
                </a:solidFill>
                <a:latin typeface="Times New Roman" pitchFamily="18" charset="0"/>
              </a:rPr>
              <a:t>ни шрамы, ни раны не в счёт, </a:t>
            </a:r>
            <a:br>
              <a:rPr lang="ru-RU" sz="2400" b="1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400" b="1" i="1">
                <a:solidFill>
                  <a:schemeClr val="bg1"/>
                </a:solidFill>
                <a:latin typeface="Times New Roman" pitchFamily="18" charset="0"/>
              </a:rPr>
              <a:t>янтарными каплями мёда </a:t>
            </a:r>
            <a:br>
              <a:rPr lang="ru-RU" sz="2400" b="1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400" b="1" i="1">
                <a:solidFill>
                  <a:schemeClr val="bg1"/>
                </a:solidFill>
                <a:latin typeface="Times New Roman" pitchFamily="18" charset="0"/>
              </a:rPr>
              <a:t>листва по деревьям течёт. </a:t>
            </a:r>
          </a:p>
          <a:p>
            <a:r>
              <a:rPr lang="ru-RU" sz="2400" b="1" i="1">
                <a:solidFill>
                  <a:schemeClr val="bg1"/>
                </a:solidFill>
                <a:latin typeface="Times New Roman" pitchFamily="18" charset="0"/>
              </a:rPr>
              <a:t>                                   Светлана Холодова</a:t>
            </a:r>
          </a:p>
          <a:p>
            <a:endParaRPr lang="ru-RU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" descr="0_4e3c_c3eb201d_X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001" y="226144"/>
            <a:ext cx="8399463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3857625" y="214313"/>
            <a:ext cx="4857750" cy="273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i="1" dirty="0">
                <a:latin typeface="+mn-lt"/>
              </a:rPr>
              <a:t>Рыже-желтою кистью.</a:t>
            </a:r>
            <a:br>
              <a:rPr lang="ru-RU" sz="2000" b="1" i="1" dirty="0">
                <a:latin typeface="+mn-lt"/>
              </a:rPr>
            </a:br>
            <a:r>
              <a:rPr lang="ru-RU" sz="2000" b="1" i="1" dirty="0">
                <a:latin typeface="+mn-lt"/>
              </a:rPr>
              <a:t> Раскрашу деревья, чуть-чуть в облака</a:t>
            </a:r>
            <a:br>
              <a:rPr lang="ru-RU" sz="2000" b="1" i="1" dirty="0">
                <a:latin typeface="+mn-lt"/>
              </a:rPr>
            </a:br>
            <a:r>
              <a:rPr lang="ru-RU" sz="2000" b="1" i="1" dirty="0">
                <a:latin typeface="+mn-lt"/>
              </a:rPr>
              <a:t>Добавлю прозрачности. Небо не трону.</a:t>
            </a:r>
            <a:br>
              <a:rPr lang="ru-RU" sz="2000" b="1" i="1" dirty="0">
                <a:latin typeface="+mn-lt"/>
              </a:rPr>
            </a:br>
            <a:r>
              <a:rPr lang="ru-RU" sz="2000" b="1" i="1" dirty="0">
                <a:latin typeface="+mn-lt"/>
              </a:rPr>
              <a:t>Туман молоком разолью, чтоб река</a:t>
            </a:r>
            <a:br>
              <a:rPr lang="ru-RU" sz="2000" b="1" i="1" dirty="0">
                <a:latin typeface="+mn-lt"/>
              </a:rPr>
            </a:br>
            <a:r>
              <a:rPr lang="ru-RU" sz="2000" b="1" i="1" dirty="0">
                <a:latin typeface="+mn-lt"/>
              </a:rPr>
              <a:t>Свой сон досмотрела у устья в ладони.</a:t>
            </a:r>
            <a:r>
              <a:rPr lang="ru-RU" sz="2400" b="1" i="1" dirty="0"/>
              <a:t/>
            </a:r>
            <a:br>
              <a:rPr lang="ru-RU" sz="2400" b="1" i="1" dirty="0"/>
            </a:br>
            <a:r>
              <a:rPr lang="ru-RU" sz="2400" b="1" i="1" dirty="0">
                <a:latin typeface="Times New Roman" pitchFamily="18" charset="0"/>
              </a:rPr>
              <a:t/>
            </a:r>
            <a:br>
              <a:rPr lang="ru-RU" sz="2400" b="1" i="1" dirty="0">
                <a:latin typeface="Times New Roman" pitchFamily="18" charset="0"/>
              </a:rPr>
            </a:br>
            <a:endParaRPr lang="ru-RU" sz="2400" b="1" i="1" dirty="0">
              <a:latin typeface="Times New Roman" pitchFamily="18" charset="0"/>
            </a:endParaRPr>
          </a:p>
          <a:p>
            <a:pPr>
              <a:defRPr/>
            </a:pPr>
            <a:endParaRPr lang="ru-RU" sz="2400" b="1" i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" descr="0_7ca5_a60f1c3a_X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357188"/>
            <a:ext cx="8351838" cy="596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1000125" y="928688"/>
            <a:ext cx="7572375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Times New Roman" pitchFamily="18" charset="0"/>
              </a:rPr>
              <a:t>Какое высокое небо! Какие весёлые горы, </a:t>
            </a:r>
            <a:br>
              <a:rPr lang="ru-RU" sz="2000" b="1">
                <a:latin typeface="Times New Roman" pitchFamily="18" charset="0"/>
              </a:rPr>
            </a:br>
            <a:r>
              <a:rPr lang="ru-RU" sz="2000" b="1">
                <a:latin typeface="Times New Roman" pitchFamily="18" charset="0"/>
              </a:rPr>
              <a:t>Зелёной, малиновой, бурой заляпанные акварелью! </a:t>
            </a:r>
            <a:br>
              <a:rPr lang="ru-RU" sz="2000" b="1">
                <a:latin typeface="Times New Roman" pitchFamily="18" charset="0"/>
              </a:rPr>
            </a:br>
            <a:r>
              <a:rPr lang="ru-RU" sz="2000" b="1">
                <a:latin typeface="Times New Roman" pitchFamily="18" charset="0"/>
              </a:rPr>
              <a:t>Сентябрь полудетскою кистью размашисто красит просторы, </a:t>
            </a:r>
            <a:br>
              <a:rPr lang="ru-RU" sz="2000" b="1">
                <a:latin typeface="Times New Roman" pitchFamily="18" charset="0"/>
              </a:rPr>
            </a:br>
            <a:r>
              <a:rPr lang="ru-RU" sz="2000" b="1">
                <a:latin typeface="Times New Roman" pitchFamily="18" charset="0"/>
              </a:rPr>
              <a:t>Склоняя проезжих, быть может, к последнему за год веселью…</a:t>
            </a:r>
          </a:p>
          <a:p>
            <a:pPr algn="r"/>
            <a:r>
              <a:rPr lang="ru-RU" sz="2000" b="1">
                <a:latin typeface="Times New Roman" pitchFamily="18" charset="0"/>
              </a:rPr>
              <a:t>Любовь Сирота</a:t>
            </a:r>
          </a:p>
          <a:p>
            <a:endParaRPr lang="ru-RU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" descr="0_18fe9_6e24a588_X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38" y="214313"/>
            <a:ext cx="6840537" cy="512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1928813" y="5072063"/>
            <a:ext cx="7215187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Times New Roman" pitchFamily="18" charset="0"/>
              </a:rPr>
              <a:t/>
            </a:r>
            <a:br>
              <a:rPr lang="ru-RU" sz="2000" b="1">
                <a:latin typeface="Times New Roman" pitchFamily="18" charset="0"/>
              </a:rPr>
            </a:br>
            <a:r>
              <a:rPr lang="ru-RU" sz="2000" b="1" i="1"/>
              <a:t> Чарует осени круженье,</a:t>
            </a:r>
            <a:br>
              <a:rPr lang="ru-RU" sz="2000" b="1" i="1"/>
            </a:br>
            <a:r>
              <a:rPr lang="ru-RU" sz="2000" b="1" i="1"/>
              <a:t>Ликует табор ярких дней,</a:t>
            </a:r>
            <a:br>
              <a:rPr lang="ru-RU" sz="2000" b="1" i="1"/>
            </a:br>
            <a:r>
              <a:rPr lang="ru-RU" sz="2000" b="1" i="1"/>
              <a:t>Душа трепещет от волненья</a:t>
            </a:r>
            <a:br>
              <a:rPr lang="ru-RU" sz="2000" b="1" i="1"/>
            </a:br>
            <a:r>
              <a:rPr lang="ru-RU" sz="2000" b="1" i="1"/>
              <a:t>В свечах рябиновых огней.</a:t>
            </a:r>
            <a:br>
              <a:rPr lang="ru-RU" sz="2000" b="1" i="1"/>
            </a:br>
            <a:r>
              <a:rPr lang="ru-RU" sz="2000" b="1" i="1"/>
              <a:t> </a:t>
            </a:r>
            <a:r>
              <a:rPr lang="ru-RU" sz="2000" b="1"/>
              <a:t/>
            </a:r>
            <a:br>
              <a:rPr lang="ru-RU" sz="2000" b="1"/>
            </a:br>
            <a:endParaRPr lang="ru-RU" sz="2000" b="1">
              <a:latin typeface="Times New Roman" pitchFamily="18" charset="0"/>
            </a:endParaRPr>
          </a:p>
          <a:p>
            <a:endParaRPr lang="ru-RU">
              <a:latin typeface="Times New Roman" pitchFamily="18" charset="0"/>
            </a:endParaRPr>
          </a:p>
          <a:p>
            <a:endParaRPr lang="ru-RU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" descr="0_66e7_73921a77_X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285750"/>
            <a:ext cx="8207375" cy="615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5000625" y="2214563"/>
            <a:ext cx="3857625" cy="187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>
                <a:latin typeface="Times New Roman" pitchFamily="18" charset="0"/>
              </a:rPr>
              <a:t>Царит осенний лист в природе, </a:t>
            </a:r>
            <a:br>
              <a:rPr lang="ru-RU" sz="2000" b="1" i="1">
                <a:latin typeface="Times New Roman" pitchFamily="18" charset="0"/>
              </a:rPr>
            </a:br>
            <a:r>
              <a:rPr lang="ru-RU" sz="2000" b="1" i="1">
                <a:latin typeface="Times New Roman" pitchFamily="18" charset="0"/>
              </a:rPr>
              <a:t>Аллеи в праздничном наряде, </a:t>
            </a:r>
            <a:br>
              <a:rPr lang="ru-RU" sz="2000" b="1" i="1">
                <a:latin typeface="Times New Roman" pitchFamily="18" charset="0"/>
              </a:rPr>
            </a:br>
            <a:r>
              <a:rPr lang="ru-RU" sz="2000" b="1" i="1">
                <a:latin typeface="Times New Roman" pitchFamily="18" charset="0"/>
              </a:rPr>
              <a:t>Берёзы – словно на параде… </a:t>
            </a:r>
            <a:br>
              <a:rPr lang="ru-RU" sz="2000" b="1" i="1">
                <a:latin typeface="Times New Roman" pitchFamily="18" charset="0"/>
              </a:rPr>
            </a:br>
            <a:r>
              <a:rPr lang="ru-RU" sz="2000" b="1" i="1">
                <a:latin typeface="Times New Roman" pitchFamily="18" charset="0"/>
              </a:rPr>
              <a:t> Андрей Чернышев</a:t>
            </a:r>
            <a:r>
              <a:rPr lang="ru-RU">
                <a:latin typeface="Times New Roman" pitchFamily="18" charset="0"/>
              </a:rPr>
              <a:t/>
            </a:r>
            <a:br>
              <a:rPr lang="ru-RU">
                <a:latin typeface="Times New Roman" pitchFamily="18" charset="0"/>
              </a:rPr>
            </a:br>
            <a:r>
              <a:rPr lang="ru-RU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ru-RU">
                <a:solidFill>
                  <a:schemeClr val="bg1"/>
                </a:solidFill>
                <a:latin typeface="Times New Roman" pitchFamily="18" charset="0"/>
              </a:rPr>
            </a:br>
            <a:endParaRPr lang="ru-RU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" descr="6a00d83451c62a69e20120a5a700aa970b-800wi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297582"/>
            <a:ext cx="8304213" cy="622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214688" y="4214813"/>
            <a:ext cx="5429250" cy="2524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i="1" dirty="0">
                <a:solidFill>
                  <a:schemeClr val="bg1"/>
                </a:solidFill>
                <a:latin typeface="+mn-lt"/>
              </a:rPr>
              <a:t>А Осень мазки свои рьяно наносит</a:t>
            </a:r>
            <a:br>
              <a:rPr lang="ru-RU" sz="2000" b="1" i="1" dirty="0">
                <a:solidFill>
                  <a:schemeClr val="bg1"/>
                </a:solidFill>
                <a:latin typeface="+mn-lt"/>
              </a:rPr>
            </a:br>
            <a:r>
              <a:rPr lang="ru-RU" sz="2000" b="1" i="1" dirty="0">
                <a:solidFill>
                  <a:schemeClr val="bg1"/>
                </a:solidFill>
                <a:latin typeface="+mn-lt"/>
              </a:rPr>
              <a:t>Богатством лучей многоцветного спектра,</a:t>
            </a:r>
            <a:br>
              <a:rPr lang="ru-RU" sz="2000" b="1" i="1" dirty="0">
                <a:solidFill>
                  <a:schemeClr val="bg1"/>
                </a:solidFill>
                <a:latin typeface="+mn-lt"/>
              </a:rPr>
            </a:br>
            <a:r>
              <a:rPr lang="ru-RU" sz="2000" b="1" i="1" dirty="0">
                <a:solidFill>
                  <a:schemeClr val="bg1"/>
                </a:solidFill>
                <a:latin typeface="+mn-lt"/>
              </a:rPr>
              <a:t>Кружит над работой с серьезностью мэтра,</a:t>
            </a:r>
            <a:br>
              <a:rPr lang="ru-RU" sz="2000" b="1" i="1" dirty="0">
                <a:solidFill>
                  <a:schemeClr val="bg1"/>
                </a:solidFill>
                <a:latin typeface="+mn-lt"/>
              </a:rPr>
            </a:br>
            <a:r>
              <a:rPr lang="ru-RU" sz="2000" b="1" i="1" dirty="0">
                <a:solidFill>
                  <a:schemeClr val="bg1"/>
                </a:solidFill>
                <a:latin typeface="+mn-lt"/>
              </a:rPr>
              <a:t>Про зиму она и не думает вовсе;</a:t>
            </a:r>
            <a:br>
              <a:rPr lang="ru-RU" sz="2000" b="1" i="1" dirty="0">
                <a:solidFill>
                  <a:schemeClr val="bg1"/>
                </a:solidFill>
                <a:latin typeface="+mn-lt"/>
              </a:rPr>
            </a:br>
            <a:r>
              <a:rPr lang="ru-RU" sz="2000" b="1" i="1" dirty="0">
                <a:solidFill>
                  <a:schemeClr val="bg1"/>
                </a:solidFill>
                <a:latin typeface="+mn-lt"/>
              </a:rPr>
              <a:t>Творит и любуется автопортретом:</a:t>
            </a:r>
            <a:br>
              <a:rPr lang="ru-RU" sz="2000" b="1" i="1" dirty="0">
                <a:solidFill>
                  <a:schemeClr val="bg1"/>
                </a:solidFill>
                <a:latin typeface="+mn-lt"/>
              </a:rPr>
            </a:br>
            <a:r>
              <a:rPr lang="ru-RU" sz="2000" b="1" i="1" dirty="0">
                <a:solidFill>
                  <a:schemeClr val="bg1"/>
                </a:solidFill>
                <a:latin typeface="+mn-lt"/>
              </a:rPr>
              <a:t>Ну, что же… пожалуй... похожа на осень.</a:t>
            </a:r>
          </a:p>
          <a:p>
            <a:pPr>
              <a:defRPr/>
            </a:pPr>
            <a:r>
              <a:rPr lang="ru-RU" sz="2000" b="1" i="1" dirty="0">
                <a:solidFill>
                  <a:schemeClr val="bg1"/>
                </a:solidFill>
                <a:latin typeface="+mn-lt"/>
              </a:rPr>
              <a:t>                            Эдуард Чернухин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242</TotalTime>
  <Words>171</Words>
  <Application>Microsoft Office PowerPoint</Application>
  <PresentationFormat>Экран (4:3)</PresentationFormat>
  <Paragraphs>48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5" baseType="lpstr">
      <vt:lpstr>Arial</vt:lpstr>
      <vt:lpstr>Times New Roman</vt:lpstr>
      <vt:lpstr>Wingdings 2</vt:lpstr>
      <vt:lpstr>Wingdings</vt:lpstr>
      <vt:lpstr>Wingdings 3</vt:lpstr>
      <vt:lpstr>Calibri</vt:lpstr>
      <vt:lpstr>Monotype Corsiva</vt:lpstr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Аня</dc:creator>
  <cp:lastModifiedBy>Improot</cp:lastModifiedBy>
  <cp:revision>22</cp:revision>
  <dcterms:created xsi:type="dcterms:W3CDTF">2011-10-14T19:14:32Z</dcterms:created>
  <dcterms:modified xsi:type="dcterms:W3CDTF">2016-12-06T12:58:10Z</dcterms:modified>
</cp:coreProperties>
</file>